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9" r:id="rId3"/>
    <p:sldId id="294" r:id="rId4"/>
    <p:sldId id="261" r:id="rId5"/>
    <p:sldId id="295" r:id="rId6"/>
    <p:sldId id="262" r:id="rId7"/>
    <p:sldId id="275" r:id="rId8"/>
    <p:sldId id="263" r:id="rId9"/>
    <p:sldId id="282" r:id="rId10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66"/>
    <a:srgbClr val="FFFFFF"/>
    <a:srgbClr val="D1633C"/>
    <a:srgbClr val="F5DA58"/>
    <a:srgbClr val="4B537D"/>
    <a:srgbClr val="7C7C7C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สไตล์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485" autoAdjust="0"/>
    <p:restoredTop sz="94660"/>
  </p:normalViewPr>
  <p:slideViewPr>
    <p:cSldViewPr snapToGrid="0">
      <p:cViewPr varScale="1">
        <p:scale>
          <a:sx n="76" d="100"/>
          <a:sy n="76" d="100"/>
        </p:scale>
        <p:origin x="55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094974-7135-432F-B684-42552357D129}" type="datetimeFigureOut">
              <a:rPr lang="th-TH" smtClean="0"/>
              <a:t>05/04/61</a:t>
            </a:fld>
            <a:endParaRPr lang="th-TH"/>
          </a:p>
        </p:txBody>
      </p:sp>
      <p:sp>
        <p:nvSpPr>
          <p:cNvPr id="4" name="ตัวแทนรูปบนสไลด์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B4A97E-130C-453D-9E0E-72D8AE06EA3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368159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B4A97E-130C-453D-9E0E-72D8AE06EA39}" type="slidenum">
              <a:rPr lang="th-TH" smtClean="0"/>
              <a:t>1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004899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B4A97E-130C-453D-9E0E-72D8AE06EA39}" type="slidenum">
              <a:rPr lang="th-TH" smtClean="0"/>
              <a:t>2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55220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2F00B-0CC2-4021-AFCA-412E67CE6BA4}" type="datetime1">
              <a:rPr lang="th-TH" smtClean="0"/>
              <a:t>05/04/61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Kesinee</a:t>
            </a:r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78B9-4D84-4621-8F4C-37199ADCD34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28677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9D793-A94C-4609-85BF-885BF11033DB}" type="datetime1">
              <a:rPr lang="th-TH" smtClean="0"/>
              <a:t>05/04/61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Kesinee</a:t>
            </a:r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78B9-4D84-4621-8F4C-37199ADCD34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82957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B2D6C-75B0-4308-B6CF-A5873A5F04E2}" type="datetime1">
              <a:rPr lang="th-TH" smtClean="0"/>
              <a:t>05/04/61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Kesinee</a:t>
            </a:r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78B9-4D84-4621-8F4C-37199ADCD34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35608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2453B-2A51-452E-B8D9-D6A74A184DA3}" type="datetime1">
              <a:rPr lang="th-TH" smtClean="0"/>
              <a:t>05/04/61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Kesinee</a:t>
            </a:r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78B9-4D84-4621-8F4C-37199ADCD34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56575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297B8-A15A-477B-8B9F-A38FE24E8170}" type="datetime1">
              <a:rPr lang="th-TH" smtClean="0"/>
              <a:t>05/04/61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Kesinee</a:t>
            </a:r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78B9-4D84-4621-8F4C-37199ADCD34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67283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514A-C4CB-4752-A351-A3B9C895CCEB}" type="datetime1">
              <a:rPr lang="th-TH" smtClean="0"/>
              <a:t>05/04/61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Kesinee</a:t>
            </a:r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78B9-4D84-4621-8F4C-37199ADCD34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17177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222A6-FE8C-4736-A0F6-D532116219B3}" type="datetime1">
              <a:rPr lang="th-TH" smtClean="0"/>
              <a:t>05/04/61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Kesinee</a:t>
            </a:r>
            <a:endParaRPr lang="th-TH"/>
          </a:p>
        </p:txBody>
      </p:sp>
      <p:sp>
        <p:nvSpPr>
          <p:cNvPr id="9" name="ตัวแทนหมายเลขสไลด์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78B9-4D84-4621-8F4C-37199ADCD34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91514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CA8F2-95B3-447B-9796-C3E25B8F6346}" type="datetime1">
              <a:rPr lang="th-TH" smtClean="0"/>
              <a:t>05/04/61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Kesinee</a:t>
            </a:r>
            <a:endParaRPr lang="th-TH"/>
          </a:p>
        </p:txBody>
      </p:sp>
      <p:sp>
        <p:nvSpPr>
          <p:cNvPr id="5" name="ตัวแทนหมายเลขสไลด์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78B9-4D84-4621-8F4C-37199ADCD34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86449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04698-4AF0-43BB-81FF-C5F6EA8FF31C}" type="datetime1">
              <a:rPr lang="th-TH" smtClean="0"/>
              <a:t>05/04/61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Kesinee</a:t>
            </a:r>
            <a:endParaRPr lang="th-TH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78B9-4D84-4621-8F4C-37199ADCD34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22279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4E5D9-870B-4129-9FD9-7B06F03E81DC}" type="datetime1">
              <a:rPr lang="th-TH" smtClean="0"/>
              <a:t>05/04/61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Kesinee</a:t>
            </a:r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78B9-4D84-4621-8F4C-37199ADCD34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45820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69AD0-E314-4940-ABC5-E833CB8896F6}" type="datetime1">
              <a:rPr lang="th-TH" smtClean="0"/>
              <a:t>05/04/61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Kesinee</a:t>
            </a:r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78B9-4D84-4621-8F4C-37199ADCD34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16801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9617E5-60EC-41D1-A01E-2570D4958B34}" type="datetime1">
              <a:rPr lang="th-TH" smtClean="0"/>
              <a:t>05/04/61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Kesinee</a:t>
            </a:r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EA78B9-4D84-4621-8F4C-37199ADCD34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89541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1185450" y="3106836"/>
            <a:ext cx="9892162" cy="107227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r>
              <a:rPr lang="th-TH" sz="4000" dirty="0" smtClean="0">
                <a:solidFill>
                  <a:schemeClr val="tx2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เทคนิคการเขียนข้อเสนอโครงการวิจัยเพื่อให้ได้รับเงินสนับสนุน</a:t>
            </a:r>
            <a:endParaRPr lang="th-TH" sz="3200" dirty="0">
              <a:solidFill>
                <a:schemeClr val="accent5">
                  <a:lumMod val="50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5" name="รูปภาพ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4930" y="875868"/>
            <a:ext cx="2713203" cy="1938002"/>
          </a:xfrm>
          <a:prstGeom prst="rect">
            <a:avLst/>
          </a:prstGeom>
          <a:effectLst>
            <a:reflection blurRad="6350" stA="52000" endA="300" endPos="35000" dir="5400000" sy="-100000" algn="bl" rotWithShape="0"/>
          </a:effectLst>
        </p:spPr>
      </p:pic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78B9-4D84-4621-8F4C-37199ADCD341}" type="slidenum">
              <a:rPr lang="th-TH" smtClean="0"/>
              <a:t>1</a:t>
            </a:fld>
            <a:endParaRPr lang="th-TH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Team III</a:t>
            </a:r>
            <a:endParaRPr lang="th-TH" dirty="0"/>
          </a:p>
        </p:txBody>
      </p:sp>
      <p:sp>
        <p:nvSpPr>
          <p:cNvPr id="8" name="ชื่อเรื่อง 1"/>
          <p:cNvSpPr txBox="1">
            <a:spLocks/>
          </p:cNvSpPr>
          <p:nvPr/>
        </p:nvSpPr>
        <p:spPr>
          <a:xfrm>
            <a:off x="4293997" y="4454979"/>
            <a:ext cx="3352507" cy="107227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sz="4000" dirty="0" smtClean="0">
                <a:solidFill>
                  <a:schemeClr val="tx2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ทุนภายนอก</a:t>
            </a:r>
            <a:endParaRPr lang="th-TH" sz="3200" dirty="0">
              <a:solidFill>
                <a:schemeClr val="accent5">
                  <a:lumMod val="50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35019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รูปภาพ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6427" y="2261001"/>
            <a:ext cx="3944730" cy="2295425"/>
          </a:xfrm>
          <a:prstGeom prst="rect">
            <a:avLst/>
          </a:prstGeom>
        </p:spPr>
      </p:pic>
      <p:sp>
        <p:nvSpPr>
          <p:cNvPr id="5" name="สี่เหลี่ยมผืนผ้า 4"/>
          <p:cNvSpPr/>
          <p:nvPr/>
        </p:nvSpPr>
        <p:spPr>
          <a:xfrm>
            <a:off x="3936427" y="3023994"/>
            <a:ext cx="362471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thaiDist"/>
            <a:r>
              <a:rPr lang="th-TH" sz="4400" dirty="0" smtClean="0">
                <a:ln w="0"/>
                <a:solidFill>
                  <a:schemeClr val="tx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ประเด็นการแลกเปลี่ยน</a:t>
            </a:r>
            <a:endParaRPr lang="th-TH" dirty="0">
              <a:ln w="0"/>
              <a:solidFill>
                <a:schemeClr val="tx2">
                  <a:lumMod val="7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" name="ตัวแทนหมายเลขสไลด์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78B9-4D84-4621-8F4C-37199ADCD341}" type="slidenum">
              <a:rPr lang="th-TH" smtClean="0"/>
              <a:t>2</a:t>
            </a:fld>
            <a:endParaRPr lang="th-TH"/>
          </a:p>
        </p:txBody>
      </p:sp>
      <p:sp>
        <p:nvSpPr>
          <p:cNvPr id="18" name="สี่เหลี่ยมผืนผ้า 17"/>
          <p:cNvSpPr/>
          <p:nvPr/>
        </p:nvSpPr>
        <p:spPr>
          <a:xfrm>
            <a:off x="1030481" y="986029"/>
            <a:ext cx="41184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</a:t>
            </a:r>
            <a:r>
              <a:rPr lang="th-TH" dirty="0">
                <a:solidFill>
                  <a:schemeClr val="accent2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dirty="0">
                <a:solidFill>
                  <a:schemeClr val="accent2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ความสำคัญและที่มาของปัญหา</a:t>
            </a:r>
          </a:p>
        </p:txBody>
      </p:sp>
      <p:sp>
        <p:nvSpPr>
          <p:cNvPr id="19" name="สี่เหลี่ยมผืนผ้า 18"/>
          <p:cNvSpPr/>
          <p:nvPr/>
        </p:nvSpPr>
        <p:spPr>
          <a:xfrm>
            <a:off x="6653133" y="923912"/>
            <a:ext cx="143500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chemeClr val="accent2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2. </a:t>
            </a:r>
            <a:r>
              <a:rPr lang="th-TH" sz="3600" dirty="0">
                <a:solidFill>
                  <a:schemeClr val="accent2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ชื่อเรื่อง</a:t>
            </a:r>
          </a:p>
        </p:txBody>
      </p:sp>
      <p:sp>
        <p:nvSpPr>
          <p:cNvPr id="20" name="สี่เหลี่ยมผืนผ้า 19"/>
          <p:cNvSpPr/>
          <p:nvPr/>
        </p:nvSpPr>
        <p:spPr>
          <a:xfrm>
            <a:off x="8256477" y="2318145"/>
            <a:ext cx="309732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</a:t>
            </a:r>
            <a:r>
              <a:rPr lang="th-TH" sz="3600" b="1" dirty="0">
                <a:solidFill>
                  <a:schemeClr val="accent2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</a:t>
            </a:r>
            <a:r>
              <a:rPr lang="th-TH" sz="3600" dirty="0">
                <a:solidFill>
                  <a:schemeClr val="accent2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วิธีการดำเนินการวิจัย</a:t>
            </a:r>
          </a:p>
        </p:txBody>
      </p:sp>
      <p:sp>
        <p:nvSpPr>
          <p:cNvPr id="21" name="สี่เหลี่ยมผืนผ้า 20"/>
          <p:cNvSpPr/>
          <p:nvPr/>
        </p:nvSpPr>
        <p:spPr>
          <a:xfrm>
            <a:off x="7506798" y="4233260"/>
            <a:ext cx="39982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thaiDist"/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4</a:t>
            </a:r>
            <a:r>
              <a:rPr lang="th-TH" sz="3600" b="1" dirty="0">
                <a:solidFill>
                  <a:schemeClr val="accent2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</a:t>
            </a:r>
            <a:r>
              <a:rPr lang="th-TH" sz="3600" dirty="0">
                <a:solidFill>
                  <a:schemeClr val="accent2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งบประมาณของโครงการวิจัย</a:t>
            </a:r>
            <a:endParaRPr lang="en-US" sz="3600" dirty="0">
              <a:solidFill>
                <a:schemeClr val="accent2">
                  <a:lumMod val="75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2" name="สี่เหลี่ยมผืนผ้า 21"/>
          <p:cNvSpPr/>
          <p:nvPr/>
        </p:nvSpPr>
        <p:spPr>
          <a:xfrm>
            <a:off x="4778166" y="5495240"/>
            <a:ext cx="272863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thaiDist"/>
            <a:r>
              <a:rPr lang="en-US" sz="3600" dirty="0">
                <a:solidFill>
                  <a:schemeClr val="accent2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5.</a:t>
            </a:r>
            <a:r>
              <a:rPr lang="th-TH" sz="3600" dirty="0">
                <a:solidFill>
                  <a:schemeClr val="accent2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แผนการดำเนินงาน</a:t>
            </a:r>
          </a:p>
        </p:txBody>
      </p:sp>
      <p:sp>
        <p:nvSpPr>
          <p:cNvPr id="23" name="สี่เหลี่ยมผืนผ้า 22"/>
          <p:cNvSpPr/>
          <p:nvPr/>
        </p:nvSpPr>
        <p:spPr>
          <a:xfrm>
            <a:off x="1030481" y="5067077"/>
            <a:ext cx="263726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thaiDist"/>
            <a:r>
              <a:rPr lang="en-US" sz="3600" dirty="0">
                <a:solidFill>
                  <a:schemeClr val="accent2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6.out put</a:t>
            </a:r>
            <a:r>
              <a:rPr lang="th-TH" sz="3600" dirty="0">
                <a:solidFill>
                  <a:schemeClr val="accent2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(ผลผลิต)</a:t>
            </a:r>
          </a:p>
        </p:txBody>
      </p:sp>
      <p:sp>
        <p:nvSpPr>
          <p:cNvPr id="24" name="สี่เหลี่ยมผืนผ้า 23"/>
          <p:cNvSpPr/>
          <p:nvPr/>
        </p:nvSpPr>
        <p:spPr>
          <a:xfrm>
            <a:off x="411101" y="3094818"/>
            <a:ext cx="295305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thaiDist"/>
            <a:r>
              <a:rPr lang="en-US" sz="3600" dirty="0">
                <a:solidFill>
                  <a:schemeClr val="accent2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7.out come</a:t>
            </a:r>
            <a:r>
              <a:rPr lang="th-TH" sz="3600" dirty="0">
                <a:solidFill>
                  <a:schemeClr val="accent2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(ผลลัพธ์)</a:t>
            </a:r>
            <a:endParaRPr lang="th-TH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894967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รูปภาพ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0258" y="1258174"/>
            <a:ext cx="673767" cy="640079"/>
          </a:xfrm>
          <a:prstGeom prst="rect">
            <a:avLst/>
          </a:prstGeom>
        </p:spPr>
      </p:pic>
      <p:sp>
        <p:nvSpPr>
          <p:cNvPr id="3" name="สี่เหลี่ยมผืนผ้า 2"/>
          <p:cNvSpPr/>
          <p:nvPr/>
        </p:nvSpPr>
        <p:spPr>
          <a:xfrm>
            <a:off x="3725585" y="547164"/>
            <a:ext cx="496482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thaiDist"/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ความสำคัญและที่มาของปัญหา</a:t>
            </a:r>
            <a:endParaRPr lang="th-TH" b="1" dirty="0">
              <a:ln w="0"/>
              <a:solidFill>
                <a:schemeClr val="tx2">
                  <a:lumMod val="7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สี่เหลี่ยมผืนผ้า 3"/>
          <p:cNvSpPr/>
          <p:nvPr/>
        </p:nvSpPr>
        <p:spPr>
          <a:xfrm>
            <a:off x="5685255" y="1316605"/>
            <a:ext cx="10454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thaiDist"/>
            <a:r>
              <a:rPr lang="th-TH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การเขียน</a:t>
            </a:r>
            <a:endParaRPr lang="th-TH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" name="สี่เหลี่ยมผืนผ้า 5"/>
          <p:cNvSpPr/>
          <p:nvPr/>
        </p:nvSpPr>
        <p:spPr>
          <a:xfrm>
            <a:off x="445454" y="2027615"/>
            <a:ext cx="24833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เขียนออกเป็น 3 ย่อหน้า</a:t>
            </a:r>
          </a:p>
        </p:txBody>
      </p:sp>
      <p:sp>
        <p:nvSpPr>
          <p:cNvPr id="7" name="สี่เหลี่ยมผืนผ้า 6"/>
          <p:cNvSpPr/>
          <p:nvPr/>
        </p:nvSpPr>
        <p:spPr>
          <a:xfrm>
            <a:off x="5424024" y="2027615"/>
            <a:ext cx="664097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นำชื่อเรื่อง มาหา</a:t>
            </a:r>
            <a:r>
              <a:rPr lang="en-US" dirty="0">
                <a:latin typeface="TH SarabunPSK" panose="020B0500040200020003" pitchFamily="34" charset="-34"/>
                <a:cs typeface="TH SarabunPSK" panose="020B0500040200020003" pitchFamily="34" charset="-34"/>
              </a:rPr>
              <a:t> keyword 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อธิบายความสำคัญต่างๆ ให้ครบทุกตัวใน</a:t>
            </a:r>
            <a:r>
              <a:rPr lang="en-US" dirty="0">
                <a:latin typeface="TH SarabunPSK" panose="020B0500040200020003" pitchFamily="34" charset="-34"/>
                <a:cs typeface="TH SarabunPSK" panose="020B0500040200020003" pitchFamily="34" charset="-34"/>
              </a:rPr>
              <a:t> keyword 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ในภาพกว้างให้แคบลง</a:t>
            </a:r>
          </a:p>
        </p:txBody>
      </p:sp>
      <p:cxnSp>
        <p:nvCxnSpPr>
          <p:cNvPr id="9" name="ตัวเชื่อมต่อโค้ง 8"/>
          <p:cNvCxnSpPr>
            <a:stCxn id="5" idx="1"/>
            <a:endCxn id="6" idx="0"/>
          </p:cNvCxnSpPr>
          <p:nvPr/>
        </p:nvCxnSpPr>
        <p:spPr>
          <a:xfrm rot="10800000" flipV="1">
            <a:off x="1687140" y="1578213"/>
            <a:ext cx="3063118" cy="449401"/>
          </a:xfrm>
          <a:prstGeom prst="curvedConnector2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" name="ตัวเชื่อมต่อโค้ง 12"/>
          <p:cNvCxnSpPr>
            <a:stCxn id="4" idx="3"/>
            <a:endCxn id="7" idx="0"/>
          </p:cNvCxnSpPr>
          <p:nvPr/>
        </p:nvCxnSpPr>
        <p:spPr>
          <a:xfrm>
            <a:off x="6730734" y="1578215"/>
            <a:ext cx="2013778" cy="449400"/>
          </a:xfrm>
          <a:prstGeom prst="curvedConnector2">
            <a:avLst/>
          </a:prstGeom>
          <a:ln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4" name="สี่เหลี่ยมผืนผ้า 13"/>
          <p:cNvSpPr/>
          <p:nvPr/>
        </p:nvSpPr>
        <p:spPr>
          <a:xfrm>
            <a:off x="1471590" y="3062347"/>
            <a:ext cx="981173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/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ย่อหน้าที่ 1 เกริ่นนำ อดีตมาถึงสถานการณ์ปัจจุบันที่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เป็น </a:t>
            </a:r>
            <a:r>
              <a:rPr lang="en-US" dirty="0">
                <a:latin typeface="TH SarabunPSK" panose="020B0500040200020003" pitchFamily="34" charset="-34"/>
                <a:cs typeface="TH SarabunPSK" panose="020B0500040200020003" pitchFamily="34" charset="-34"/>
              </a:rPr>
              <a:t>hot issue 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โลก ประเทศ ปัญหา (อ้างอิงที่มา)</a:t>
            </a:r>
            <a:endParaRPr lang="th-TH" dirty="0">
              <a:solidFill>
                <a:schemeClr val="accent2">
                  <a:lumMod val="75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5" name="สี่เหลี่ยมผืนผ้า 14"/>
          <p:cNvSpPr/>
          <p:nvPr/>
        </p:nvSpPr>
        <p:spPr>
          <a:xfrm>
            <a:off x="1542070" y="3693164"/>
            <a:ext cx="91839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ย่อหน้าที่ 2 สภาพปัญหาที่สอดคล้องกับวัตถุประสงค์ (เชิงปริมาณ/ กราฟ/ ตาราง) (อ้างอิงที่มา</a:t>
            </a:r>
            <a:endParaRPr lang="th-TH" dirty="0">
              <a:solidFill>
                <a:schemeClr val="accent2">
                  <a:lumMod val="75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cxnSp>
        <p:nvCxnSpPr>
          <p:cNvPr id="19" name="ตัวเชื่อมต่อโค้ง 18"/>
          <p:cNvCxnSpPr>
            <a:stCxn id="6" idx="1"/>
            <a:endCxn id="14" idx="1"/>
          </p:cNvCxnSpPr>
          <p:nvPr/>
        </p:nvCxnSpPr>
        <p:spPr>
          <a:xfrm rot="10800000" flipH="1" flipV="1">
            <a:off x="445454" y="2289225"/>
            <a:ext cx="1026136" cy="1034732"/>
          </a:xfrm>
          <a:prstGeom prst="curvedConnector3">
            <a:avLst>
              <a:gd name="adj1" fmla="val -22278"/>
            </a:avLst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1" name="ตัวเชื่อมต่อโค้ง 20"/>
          <p:cNvCxnSpPr>
            <a:stCxn id="6" idx="1"/>
            <a:endCxn id="15" idx="1"/>
          </p:cNvCxnSpPr>
          <p:nvPr/>
        </p:nvCxnSpPr>
        <p:spPr>
          <a:xfrm rot="10800000" flipH="1" flipV="1">
            <a:off x="445454" y="2289224"/>
            <a:ext cx="1096616" cy="1665549"/>
          </a:xfrm>
          <a:prstGeom prst="curvedConnector3">
            <a:avLst>
              <a:gd name="adj1" fmla="val -20846"/>
            </a:avLst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2" name="สี่เหลี่ยมผืนผ้า 21"/>
          <p:cNvSpPr/>
          <p:nvPr/>
        </p:nvSpPr>
        <p:spPr>
          <a:xfrm>
            <a:off x="1559436" y="4444591"/>
            <a:ext cx="84144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ย่อหน้าที่ 3 นำประเด็นเข้าสู่กรอบการวิจัยเพื่อหาคำตอบ นำไปสู่การเขียนวัตถุประสงค์</a:t>
            </a:r>
          </a:p>
        </p:txBody>
      </p:sp>
      <p:sp>
        <p:nvSpPr>
          <p:cNvPr id="8" name="ตัวแทนหมายเลขสไลด์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78B9-4D84-4621-8F4C-37199ADCD341}" type="slidenum">
              <a:rPr lang="th-TH" smtClean="0"/>
              <a:t>3</a:t>
            </a:fld>
            <a:endParaRPr lang="th-TH" dirty="0"/>
          </a:p>
        </p:txBody>
      </p:sp>
      <p:sp>
        <p:nvSpPr>
          <p:cNvPr id="18" name="สี่เหลี่ยมผืนผ้า 17"/>
          <p:cNvSpPr/>
          <p:nvPr/>
        </p:nvSpPr>
        <p:spPr>
          <a:xfrm>
            <a:off x="6377456" y="5529070"/>
            <a:ext cx="46490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เขียนให้เห็นว่าทำไมถึงทำเรื่องนี้ สำคัญอย่างไร</a:t>
            </a:r>
          </a:p>
        </p:txBody>
      </p:sp>
      <p:cxnSp>
        <p:nvCxnSpPr>
          <p:cNvPr id="11" name="ตัวเชื่อมต่อโค้ง 10"/>
          <p:cNvCxnSpPr/>
          <p:nvPr/>
        </p:nvCxnSpPr>
        <p:spPr>
          <a:xfrm>
            <a:off x="6408295" y="1574207"/>
            <a:ext cx="4222719" cy="4022719"/>
          </a:xfrm>
          <a:prstGeom prst="curvedConnector3">
            <a:avLst>
              <a:gd name="adj1" fmla="val 121868"/>
            </a:avLst>
          </a:prstGeom>
          <a:ln>
            <a:solidFill>
              <a:schemeClr val="accent2">
                <a:lumMod val="60000"/>
                <a:lumOff val="40000"/>
              </a:schemeClr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Kesinee</a:t>
            </a:r>
            <a:endParaRPr lang="th-TH"/>
          </a:p>
        </p:txBody>
      </p:sp>
      <p:cxnSp>
        <p:nvCxnSpPr>
          <p:cNvPr id="23" name="ตัวเชื่อมต่อโค้ง 22"/>
          <p:cNvCxnSpPr/>
          <p:nvPr/>
        </p:nvCxnSpPr>
        <p:spPr>
          <a:xfrm rot="16200000" flipH="1">
            <a:off x="-201745" y="3009311"/>
            <a:ext cx="2391015" cy="1096616"/>
          </a:xfrm>
          <a:prstGeom prst="curvedConnector3">
            <a:avLst>
              <a:gd name="adj1" fmla="val 98774"/>
            </a:avLst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3655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5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867 -2.59259E-6 L 2.5E-6 -2.59259E-6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4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5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5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5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5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250"/>
                            </p:stCondLst>
                            <p:childTnLst>
                              <p:par>
                                <p:cTn id="9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7" grpId="0"/>
      <p:bldP spid="14" grpId="0"/>
      <p:bldP spid="15" grpId="0"/>
      <p:bldP spid="22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สี่เหลี่ยมผืนผ้า 2"/>
          <p:cNvSpPr/>
          <p:nvPr/>
        </p:nvSpPr>
        <p:spPr>
          <a:xfrm>
            <a:off x="5284389" y="302503"/>
            <a:ext cx="130516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thaiDist"/>
            <a:r>
              <a:rPr lang="th-TH" sz="4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ชื่อเรื่อง</a:t>
            </a:r>
            <a:endParaRPr lang="th-TH" dirty="0">
              <a:ln w="0"/>
              <a:solidFill>
                <a:schemeClr val="tx2">
                  <a:lumMod val="7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5" name="รูปภาพ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3825" y="2363044"/>
            <a:ext cx="3564343" cy="3339548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6" name="คำบรรยายภาพแบบสี่เหลี่ยมมุมมน 5"/>
          <p:cNvSpPr/>
          <p:nvPr/>
        </p:nvSpPr>
        <p:spPr>
          <a:xfrm>
            <a:off x="400900" y="1254507"/>
            <a:ext cx="4991796" cy="646986"/>
          </a:xfrm>
          <a:prstGeom prst="wedgeRoundRectCallout">
            <a:avLst>
              <a:gd name="adj1" fmla="val 56586"/>
              <a:gd name="adj2" fmla="val 51054"/>
              <a:gd name="adj3" fmla="val 16667"/>
            </a:avLst>
          </a:prstGeom>
          <a:ln>
            <a:solidFill>
              <a:schemeClr val="bg1"/>
            </a:solidFill>
          </a:ln>
        </p:spPr>
        <p:txBody>
          <a:bodyPr wrap="none">
            <a:spAutoFit/>
          </a:bodyPr>
          <a:lstStyle/>
          <a:p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นำวัตถุประสงค์ข้อสุดท้ายมาปรับเป็นชื่อเรื่อง</a:t>
            </a:r>
          </a:p>
        </p:txBody>
      </p:sp>
      <p:sp>
        <p:nvSpPr>
          <p:cNvPr id="7" name="คำบรรยายภาพแบบสี่เหลี่ยมมุมมน 6"/>
          <p:cNvSpPr/>
          <p:nvPr/>
        </p:nvSpPr>
        <p:spPr>
          <a:xfrm>
            <a:off x="7390377" y="1254507"/>
            <a:ext cx="2317352" cy="646986"/>
          </a:xfrm>
          <a:prstGeom prst="wedgeRoundRectCallout">
            <a:avLst>
              <a:gd name="adj1" fmla="val -56969"/>
              <a:gd name="adj2" fmla="val 46475"/>
              <a:gd name="adj3" fmla="val 16667"/>
            </a:avLst>
          </a:prstGeom>
          <a:ln>
            <a:solidFill>
              <a:schemeClr val="bg1"/>
            </a:solidFill>
          </a:ln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ระบุพื้นที่ที่จะศึกษา</a:t>
            </a:r>
            <a:endParaRPr lang="th-TH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9" name="คำบรรยายภาพแบบสี่เหลี่ยมมุมมน 8"/>
          <p:cNvSpPr/>
          <p:nvPr/>
        </p:nvSpPr>
        <p:spPr>
          <a:xfrm>
            <a:off x="400900" y="2255865"/>
            <a:ext cx="4159560" cy="919401"/>
          </a:xfrm>
          <a:prstGeom prst="wedgeRoundRectCallout">
            <a:avLst>
              <a:gd name="adj1" fmla="val 59134"/>
              <a:gd name="adj2" fmla="val -24324"/>
              <a:gd name="adj3" fmla="val 16667"/>
            </a:avLst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นำ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concept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มาเป็นชื่อเรื่อง</a:t>
            </a:r>
          </a:p>
          <a:p>
            <a:r>
              <a:rPr lang="th-TH" sz="1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</a:t>
            </a:r>
            <a:endParaRPr lang="th-TH" sz="1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0" name="คำบรรยายภาพแบบสี่เหลี่ยมมุมมน 9"/>
          <p:cNvSpPr/>
          <p:nvPr/>
        </p:nvSpPr>
        <p:spPr>
          <a:xfrm>
            <a:off x="277583" y="3742034"/>
            <a:ext cx="4159560" cy="1464231"/>
          </a:xfrm>
          <a:prstGeom prst="wedgeRoundRectCallout">
            <a:avLst>
              <a:gd name="adj1" fmla="val 62050"/>
              <a:gd name="adj2" fmla="val -30356"/>
              <a:gd name="adj3" fmla="val 16667"/>
            </a:avLst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ชื่อต้องท้าทาย น่าสนใจ ทำให้รู้ว่าจะทำอะไร</a:t>
            </a:r>
          </a:p>
          <a:p>
            <a:pPr algn="ctr"/>
            <a:endParaRPr lang="th-TH" sz="1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1" name="คำบรรยายภาพแบบสี่เหลี่ยม 10"/>
          <p:cNvSpPr/>
          <p:nvPr/>
        </p:nvSpPr>
        <p:spPr>
          <a:xfrm>
            <a:off x="7562547" y="2689546"/>
            <a:ext cx="4290363" cy="830997"/>
          </a:xfrm>
          <a:prstGeom prst="wedgeRectCallout">
            <a:avLst>
              <a:gd name="adj1" fmla="val -59443"/>
              <a:gd name="adj2" fmla="val -14099"/>
            </a:avLst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มี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ความชัดเจน ตรงประเด็น กระชับ</a:t>
            </a:r>
          </a:p>
          <a:p>
            <a:endParaRPr lang="en-US" sz="1600" b="1" dirty="0">
              <a:solidFill>
                <a:schemeClr val="accent2">
                  <a:lumMod val="75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2" name="คำบรรยายภาพแบบสี่เหลี่ยม 11"/>
          <p:cNvSpPr/>
          <p:nvPr/>
        </p:nvSpPr>
        <p:spPr>
          <a:xfrm>
            <a:off x="7500729" y="4586638"/>
            <a:ext cx="4290363" cy="584775"/>
          </a:xfrm>
          <a:prstGeom prst="wedgeRectCallout">
            <a:avLst>
              <a:gd name="adj1" fmla="val -60507"/>
              <a:gd name="adj2" fmla="val -33103"/>
            </a:avLst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ครอบคลุม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การดำเนินงานวิจัย</a:t>
            </a:r>
          </a:p>
        </p:txBody>
      </p:sp>
      <p:sp>
        <p:nvSpPr>
          <p:cNvPr id="8" name="ตัวแทนหมายเลขสไลด์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78B9-4D84-4621-8F4C-37199ADCD341}" type="slidenum">
              <a:rPr lang="th-TH" smtClean="0"/>
              <a:t>4</a:t>
            </a:fld>
            <a:endParaRPr lang="th-TH"/>
          </a:p>
        </p:txBody>
      </p:sp>
      <p:sp>
        <p:nvSpPr>
          <p:cNvPr id="13" name="คำบรรยายภาพแบบสี่เหลี่ยม 12"/>
          <p:cNvSpPr/>
          <p:nvPr/>
        </p:nvSpPr>
        <p:spPr>
          <a:xfrm>
            <a:off x="5158166" y="5954137"/>
            <a:ext cx="5085764" cy="584775"/>
          </a:xfrm>
          <a:prstGeom prst="wedgeRectCallout">
            <a:avLst>
              <a:gd name="adj1" fmla="val -30020"/>
              <a:gd name="adj2" fmla="val -128283"/>
            </a:avLst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th-TH" sz="3200" dirty="0"/>
              <a:t>สอดคล้องกับประโยชน์ที่คาดว่าจะได้รับ</a:t>
            </a:r>
          </a:p>
        </p:txBody>
      </p:sp>
    </p:spTree>
    <p:extLst>
      <p:ext uri="{BB962C8B-B14F-4D97-AF65-F5344CB8AC3E}">
        <p14:creationId xmlns:p14="http://schemas.microsoft.com/office/powerpoint/2010/main" val="3802265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หมายเลขสไลด์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78B9-4D84-4621-8F4C-37199ADCD341}" type="slidenum">
              <a:rPr lang="th-TH" smtClean="0"/>
              <a:t>5</a:t>
            </a:fld>
            <a:endParaRPr lang="th-TH"/>
          </a:p>
        </p:txBody>
      </p:sp>
      <p:sp>
        <p:nvSpPr>
          <p:cNvPr id="4" name="สี่เหลี่ยมผืนผ้า 3"/>
          <p:cNvSpPr/>
          <p:nvPr/>
        </p:nvSpPr>
        <p:spPr>
          <a:xfrm>
            <a:off x="5767023" y="705667"/>
            <a:ext cx="6198436" cy="6672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th-TH" sz="4800" dirty="0">
                <a:solidFill>
                  <a:schemeClr val="bg1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วิธีการดำเนินการวิจัย</a:t>
            </a:r>
            <a:endParaRPr lang="th-TH" sz="4800" dirty="0">
              <a:ln w="0"/>
              <a:solidFill>
                <a:schemeClr val="bg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7" name="รูปภาพ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8180" y="2912359"/>
            <a:ext cx="933063" cy="1240550"/>
          </a:xfrm>
          <a:prstGeom prst="rect">
            <a:avLst/>
          </a:prstGeom>
          <a:effectLst>
            <a:glow rad="63500">
              <a:schemeClr val="accent3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8" name="คำบรรยายภาพแบบสี่เหลี่ยมมุมมน 7"/>
          <p:cNvSpPr/>
          <p:nvPr/>
        </p:nvSpPr>
        <p:spPr>
          <a:xfrm>
            <a:off x="392402" y="1983872"/>
            <a:ext cx="5231028" cy="510778"/>
          </a:xfrm>
          <a:prstGeom prst="wedgeRoundRectCallout">
            <a:avLst>
              <a:gd name="adj1" fmla="val 56533"/>
              <a:gd name="adj2" fmla="val 17549"/>
              <a:gd name="adj3" fmla="val 16667"/>
            </a:avLst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th-TH" sz="2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ให้เขียนเป็นขั้นตอน เช่น ตอนที่ 1 ตอนที่ 2 ฯลฯ </a:t>
            </a:r>
          </a:p>
        </p:txBody>
      </p:sp>
      <p:sp>
        <p:nvSpPr>
          <p:cNvPr id="9" name="คำบรรยายภาพแบบสี่เหลี่ยมมุมมน 8"/>
          <p:cNvSpPr/>
          <p:nvPr/>
        </p:nvSpPr>
        <p:spPr>
          <a:xfrm>
            <a:off x="7581900" y="3877728"/>
            <a:ext cx="4383559" cy="1328023"/>
          </a:xfrm>
          <a:prstGeom prst="wedgeRoundRectCallout">
            <a:avLst>
              <a:gd name="adj1" fmla="val -71595"/>
              <a:gd name="adj2" fmla="val 16275"/>
              <a:gd name="adj3" fmla="val 16667"/>
            </a:avLst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th-TH" sz="24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งานวิจัยควรมีทั้งเชิงวิจัยและเชิงปริมาณ (ถ้ามี) ทั้งนี้ให้พิจารณาให้ตรงกับวัตถุประสงค์ และพิจารณาจากระยะเวลาการดำเนินงานวิจัย</a:t>
            </a:r>
          </a:p>
        </p:txBody>
      </p:sp>
      <p:sp>
        <p:nvSpPr>
          <p:cNvPr id="10" name="คำบรรยายภาพแบบสี่เหลี่ยมมุมมน 7"/>
          <p:cNvSpPr/>
          <p:nvPr/>
        </p:nvSpPr>
        <p:spPr>
          <a:xfrm>
            <a:off x="392402" y="481831"/>
            <a:ext cx="6636661" cy="976579"/>
          </a:xfrm>
          <a:prstGeom prst="wedgeRoundRectCallout">
            <a:avLst>
              <a:gd name="adj1" fmla="val 30763"/>
              <a:gd name="adj2" fmla="val 82455"/>
              <a:gd name="adj3" fmla="val 16667"/>
            </a:avLst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indent="457200" algn="thaiDist">
              <a:lnSpc>
                <a:spcPct val="107000"/>
              </a:lnSpc>
              <a:spcAft>
                <a:spcPts val="800"/>
              </a:spcAft>
            </a:pPr>
            <a:r>
              <a:rPr lang="th-TH" sz="2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ให้ระบุเป็นงานวิจัยประเภทไหน เช่น </a:t>
            </a:r>
            <a:r>
              <a:rPr lang="th-TH" sz="24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วิจัยพื้นฐาน (ห้ามเลือก) </a:t>
            </a:r>
            <a:r>
              <a:rPr lang="th-TH" sz="2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วิจัย</a:t>
            </a:r>
            <a:r>
              <a:rPr lang="th-TH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ประยุกต์ </a:t>
            </a:r>
            <a:r>
              <a:rPr lang="th-TH" sz="2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หรือวิจัยพัฒนา</a:t>
            </a:r>
            <a:r>
              <a:rPr lang="th-TH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ทดลอง</a:t>
            </a:r>
            <a:endParaRPr lang="en-US" sz="2400" b="1" dirty="0">
              <a:solidFill>
                <a:srgbClr val="D1633C"/>
              </a:solidFill>
              <a:latin typeface="TH SarabunPSK" panose="020B0500040200020003" pitchFamily="34" charset="-34"/>
              <a:ea typeface="Calibri" panose="020F0502020204030204" pitchFamily="34" charset="0"/>
              <a:cs typeface="TH SarabunPSK" panose="020B0500040200020003" pitchFamily="34" charset="-34"/>
            </a:endParaRPr>
          </a:p>
        </p:txBody>
      </p:sp>
      <p:sp>
        <p:nvSpPr>
          <p:cNvPr id="11" name="คำบรรยายภาพแบบสี่เหลี่ยมมุมมน 10"/>
          <p:cNvSpPr/>
          <p:nvPr/>
        </p:nvSpPr>
        <p:spPr>
          <a:xfrm>
            <a:off x="392402" y="2803036"/>
            <a:ext cx="5231028" cy="919401"/>
          </a:xfrm>
          <a:prstGeom prst="wedgeRoundRectCallout">
            <a:avLst>
              <a:gd name="adj1" fmla="val 56533"/>
              <a:gd name="adj2" fmla="val 17549"/>
              <a:gd name="adj3" fmla="val 16667"/>
            </a:avLst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th-TH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ให้ระบุกลุ่มประชากร หรือกลุ่มตัวอย่าง หรือกลุ่มทดลอง ให้ชัดเจน</a:t>
            </a:r>
            <a:endParaRPr lang="th-TH" sz="2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2" name="คำบรรยายภาพแบบสี่เหลี่ยมมุมมน 11"/>
          <p:cNvSpPr/>
          <p:nvPr/>
        </p:nvSpPr>
        <p:spPr>
          <a:xfrm>
            <a:off x="167264" y="3905111"/>
            <a:ext cx="5231028" cy="510778"/>
          </a:xfrm>
          <a:prstGeom prst="wedgeRoundRectCallout">
            <a:avLst>
              <a:gd name="adj1" fmla="val 56533"/>
              <a:gd name="adj2" fmla="val 17549"/>
              <a:gd name="adj3" fmla="val 16667"/>
            </a:avLst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th-TH" sz="2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ให้ระบุวิธีสุ่มตัวอย่างว่าใช้วิธีอะไรที่จะมาเป็น</a:t>
            </a:r>
            <a:r>
              <a:rPr lang="th-TH" sz="24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ตัวแทนในการวิจัย</a:t>
            </a:r>
          </a:p>
        </p:txBody>
      </p:sp>
      <p:sp>
        <p:nvSpPr>
          <p:cNvPr id="13" name="คำบรรยายภาพแบบสี่เหลี่ยมมุมมน 12"/>
          <p:cNvSpPr/>
          <p:nvPr/>
        </p:nvSpPr>
        <p:spPr>
          <a:xfrm>
            <a:off x="167264" y="4907100"/>
            <a:ext cx="5231028" cy="919401"/>
          </a:xfrm>
          <a:prstGeom prst="wedgeRoundRectCallout">
            <a:avLst>
              <a:gd name="adj1" fmla="val 56533"/>
              <a:gd name="adj2" fmla="val 17549"/>
              <a:gd name="adj3" fmla="val 16667"/>
            </a:avLst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th-TH" sz="2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ให้</a:t>
            </a:r>
            <a:r>
              <a:rPr lang="th-TH" sz="24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ระบุเครื่องมือที่ใช้ให้ชัดเจน</a:t>
            </a:r>
            <a:r>
              <a:rPr lang="th-TH" sz="2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ของแต่ละตอน และการหาความเที่ยงตรง</a:t>
            </a:r>
          </a:p>
        </p:txBody>
      </p:sp>
      <p:sp>
        <p:nvSpPr>
          <p:cNvPr id="14" name="คำบรรยายภาพแบบสี่เหลี่ยมมุมมน 13"/>
          <p:cNvSpPr/>
          <p:nvPr/>
        </p:nvSpPr>
        <p:spPr>
          <a:xfrm>
            <a:off x="7581900" y="2791828"/>
            <a:ext cx="4394200" cy="919401"/>
          </a:xfrm>
          <a:prstGeom prst="wedgeRoundRectCallout">
            <a:avLst>
              <a:gd name="adj1" fmla="val -71595"/>
              <a:gd name="adj2" fmla="val 16275"/>
              <a:gd name="adj3" fmla="val 16667"/>
            </a:avLst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th-TH" sz="2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การเลือกสถิติให้ตรงกับกลุ่มตัวอย่าง และวัตถุประสงค์</a:t>
            </a:r>
          </a:p>
        </p:txBody>
      </p:sp>
      <p:sp>
        <p:nvSpPr>
          <p:cNvPr id="15" name="คำบรรยายภาพแบบสี่เหลี่ยมมุมมน 14"/>
          <p:cNvSpPr/>
          <p:nvPr/>
        </p:nvSpPr>
        <p:spPr>
          <a:xfrm>
            <a:off x="7681441" y="1622679"/>
            <a:ext cx="3966518" cy="919401"/>
          </a:xfrm>
          <a:prstGeom prst="wedgeRoundRectCallout">
            <a:avLst>
              <a:gd name="adj1" fmla="val -71595"/>
              <a:gd name="adj2" fmla="val 16275"/>
              <a:gd name="adj3" fmla="val 16667"/>
            </a:avLst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th-TH" sz="2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ให้ระบุสูตร หรือการคำนวณ หรือเปิดตารางที่มาของกลุ่มตัวอย่าง</a:t>
            </a:r>
          </a:p>
        </p:txBody>
      </p:sp>
      <p:sp>
        <p:nvSpPr>
          <p:cNvPr id="16" name="คำบรรยายภาพแบบสี่เหลี่ยมมุมมน 15"/>
          <p:cNvSpPr/>
          <p:nvPr/>
        </p:nvSpPr>
        <p:spPr>
          <a:xfrm>
            <a:off x="7387282" y="5750040"/>
            <a:ext cx="3966518" cy="919401"/>
          </a:xfrm>
          <a:prstGeom prst="wedgeRoundRectCallout">
            <a:avLst>
              <a:gd name="adj1" fmla="val -67753"/>
              <a:gd name="adj2" fmla="val 5224"/>
              <a:gd name="adj3" fmla="val 16667"/>
            </a:avLst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th-TH" sz="24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ควรลงพื้นที่จริง เพื่อศึกษาวิธีการทำวิจัยที่เหมาะสมกับพื้นที่</a:t>
            </a:r>
          </a:p>
        </p:txBody>
      </p:sp>
      <p:sp>
        <p:nvSpPr>
          <p:cNvPr id="18" name="คำบรรยายภาพแบบสี่เหลี่ยมมุมมน 17"/>
          <p:cNvSpPr/>
          <p:nvPr/>
        </p:nvSpPr>
        <p:spPr>
          <a:xfrm>
            <a:off x="392402" y="6094887"/>
            <a:ext cx="5231028" cy="510778"/>
          </a:xfrm>
          <a:prstGeom prst="wedgeRoundRectCallout">
            <a:avLst>
              <a:gd name="adj1" fmla="val 59204"/>
              <a:gd name="adj2" fmla="val -52070"/>
              <a:gd name="adj3" fmla="val 16667"/>
            </a:avLst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th-TH" sz="2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กระบวนการต้องสัมพันธ์กับงบประมาณ</a:t>
            </a:r>
          </a:p>
        </p:txBody>
      </p:sp>
    </p:spTree>
    <p:extLst>
      <p:ext uri="{BB962C8B-B14F-4D97-AF65-F5344CB8AC3E}">
        <p14:creationId xmlns:p14="http://schemas.microsoft.com/office/powerpoint/2010/main" val="472523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สี่เหลี่ยมผืนผ้า 2"/>
          <p:cNvSpPr/>
          <p:nvPr/>
        </p:nvSpPr>
        <p:spPr>
          <a:xfrm>
            <a:off x="3462115" y="5775473"/>
            <a:ext cx="5098675" cy="10825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dirty="0">
                <a:solidFill>
                  <a:srgbClr val="0070C0"/>
                </a:solidFill>
              </a:rPr>
              <a:t>งบประมาณของโครงการวิจัย</a:t>
            </a:r>
            <a:endParaRPr lang="th-TH" sz="3600" dirty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สี่เหลี่ยมผืนผ้า 3"/>
          <p:cNvSpPr/>
          <p:nvPr/>
        </p:nvSpPr>
        <p:spPr>
          <a:xfrm>
            <a:off x="85744" y="163848"/>
            <a:ext cx="4782191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เขียน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ให้สอดคล้องกับกระบวนการเก็บ รวบรวมข้อมูล (ข้อ 12 วิธีการดำเนินการวิจัย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  <a:p>
            <a:endParaRPr lang="th-TH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ห้าม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เขียนครุภัณฑ์และสิ่งปลูก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สร้าง</a:t>
            </a:r>
          </a:p>
          <a:p>
            <a:endParaRPr lang="th-TH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ให้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เขียนรายละเอียดทุกประเด็นที่สอดคล้องกับกระบวนการเก็บข้อมูล (กิจกรรม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  <a:p>
            <a:endParaRPr lang="th-TH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ห้าม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จ้างทั้งหมด เช่น การวิเคราะห์ข้อมูล/ การทดลอง (เราทำอะไรบ้าง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  <a:endParaRPr lang="th-TH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" name="สี่เหลี่ยมผืนผ้า 4"/>
          <p:cNvSpPr/>
          <p:nvPr/>
        </p:nvSpPr>
        <p:spPr>
          <a:xfrm>
            <a:off x="7154969" y="506748"/>
            <a:ext cx="492110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เป็นไป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ตามระเบียบการจัดซื้อจัด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จ้าง</a:t>
            </a:r>
          </a:p>
          <a:p>
            <a:endParaRPr lang="th-TH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ขียน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งบค่าตอบแทนอย่าสูง (ตาม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ประกาศ</a:t>
            </a:r>
          </a:p>
          <a:p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ของ </a:t>
            </a:r>
            <a:r>
              <a:rPr lang="th-TH" sz="32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วช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.หรือสถาบันวิจัยที่รับผิดชอบ)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sz="3200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ดู</a:t>
            </a:r>
            <a:r>
              <a:rPr lang="th-TH" sz="32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ตัวอย่างของโครงการ</a:t>
            </a:r>
            <a:r>
              <a:rPr lang="th-TH" sz="3200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เก่า</a:t>
            </a:r>
          </a:p>
          <a:p>
            <a:endParaRPr lang="th-TH" sz="32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ดู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แหล่งผู้ให้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ทุน</a:t>
            </a:r>
          </a:p>
          <a:p>
            <a:endParaRPr lang="th-TH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ไม่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ควรเขียนวัสดุสิ้นเปลือง แต่ควรเน้นไปที่การเก็บข้อมูล</a:t>
            </a:r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78B9-4D84-4621-8F4C-37199ADCD341}" type="slidenum">
              <a:rPr lang="th-TH" smtClean="0"/>
              <a:t>6</a:t>
            </a:fld>
            <a:endParaRPr lang="th-TH" dirty="0"/>
          </a:p>
        </p:txBody>
      </p:sp>
      <p:sp>
        <p:nvSpPr>
          <p:cNvPr id="10" name="Oval 2"/>
          <p:cNvSpPr/>
          <p:nvPr/>
        </p:nvSpPr>
        <p:spPr>
          <a:xfrm>
            <a:off x="4828646" y="3444140"/>
            <a:ext cx="1931831" cy="1931831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th-TH" sz="1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11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3170" y="4008664"/>
            <a:ext cx="802782" cy="802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041729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หมายเลขสไลด์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78B9-4D84-4621-8F4C-37199ADCD341}" type="slidenum">
              <a:rPr lang="th-TH" smtClean="0"/>
              <a:t>7</a:t>
            </a:fld>
            <a:endParaRPr lang="th-TH"/>
          </a:p>
        </p:txBody>
      </p:sp>
      <p:sp>
        <p:nvSpPr>
          <p:cNvPr id="4" name="สี่เหลี่ยมผืนผ้า 3"/>
          <p:cNvSpPr/>
          <p:nvPr/>
        </p:nvSpPr>
        <p:spPr>
          <a:xfrm>
            <a:off x="0" y="353894"/>
            <a:ext cx="4304805" cy="6672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800" dirty="0">
                <a:solidFill>
                  <a:schemeClr val="bg1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แผนการดำเนินงาน</a:t>
            </a:r>
            <a:endParaRPr lang="th-TH" sz="4800" dirty="0">
              <a:ln w="0"/>
              <a:solidFill>
                <a:schemeClr val="bg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6" name="รูปภาพ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696" y="2523723"/>
            <a:ext cx="2426526" cy="1598965"/>
          </a:xfrm>
          <a:prstGeom prst="rect">
            <a:avLst/>
          </a:prstGeom>
        </p:spPr>
      </p:pic>
      <p:sp>
        <p:nvSpPr>
          <p:cNvPr id="13" name="Snip and Round Single Corner Rectangle 12"/>
          <p:cNvSpPr/>
          <p:nvPr/>
        </p:nvSpPr>
        <p:spPr>
          <a:xfrm>
            <a:off x="3902673" y="1250810"/>
            <a:ext cx="8086127" cy="4743093"/>
          </a:xfrm>
          <a:prstGeom prst="snipRoundRect">
            <a:avLst/>
          </a:prstGeom>
          <a:ln>
            <a:solidFill>
              <a:srgbClr val="FFFFFF"/>
            </a:solidFill>
          </a:ln>
        </p:spPr>
        <p:txBody>
          <a:bodyPr wrap="square">
            <a:spAutoFit/>
          </a:bodyPr>
          <a:lstStyle/>
          <a:p>
            <a:pPr marL="571500" indent="-571500" algn="thaiDist">
              <a:buFont typeface="Arial" panose="020B0604020202020204" pitchFamily="34" charset="0"/>
              <a:buChar char="•"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ให้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ทำเป็นตาราง ระบุวันเริ่มต้นและวัน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สิ้นสุด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เขียน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ตามวัตถุประสงค์ให้ชัดเจน (ระเบียบวิธีวิจัย)*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เขียน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ให้สอดคล้องกับวิธีการดำเนินงานวิจัย*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ระบุ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ระยะเวลาให้เหมาะสมตามการทำงานจริง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วางแผน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เป็นขั้นตอน โดยสิ้นสุดถึงการตีพิมพ์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เขียน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อย่างละเอียดตั้งแต่การทำโจทย์วิจัย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เขียน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ให้ชัดเจน เข้าใจง่าย เพื่อไม่เกิดคำถามกลับมา</a:t>
            </a:r>
          </a:p>
          <a:p>
            <a:pPr algn="thaiDist"/>
            <a:endParaRPr lang="th-TH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9" name="Picture 4" descr="ผลการค้นหารูปภาพสำหรับ icon time"/>
          <p:cNvPicPr>
            <a:picLocks noChangeAspect="1" noChangeArrowheads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820771" y="2842306"/>
            <a:ext cx="663262" cy="663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49662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สี่เหลี่ยมผืนผ้า 14"/>
          <p:cNvSpPr/>
          <p:nvPr/>
        </p:nvSpPr>
        <p:spPr>
          <a:xfrm>
            <a:off x="381000" y="381278"/>
            <a:ext cx="3657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Output (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ผลผลิต)</a:t>
            </a:r>
            <a:endParaRPr lang="th-TH" sz="2400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6" name="สี่เหลี่ยมผืนผ้า 15"/>
          <p:cNvSpPr/>
          <p:nvPr/>
        </p:nvSpPr>
        <p:spPr>
          <a:xfrm>
            <a:off x="7321175" y="381278"/>
            <a:ext cx="42584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Outcome (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ผลลัพธ์)</a:t>
            </a:r>
            <a:endParaRPr lang="en-US" sz="3600" b="1" dirty="0">
              <a:solidFill>
                <a:schemeClr val="accent6">
                  <a:lumMod val="75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7" name="สี่เหลี่ยมผืนผ้า 16"/>
          <p:cNvSpPr/>
          <p:nvPr/>
        </p:nvSpPr>
        <p:spPr>
          <a:xfrm>
            <a:off x="499605" y="1500260"/>
            <a:ext cx="5062995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ต้องตอบ(สอดคล้อง)วัตถุประสงค์ของโครงการ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ต้องได้องค์ความรู้ใหม่ หรือวิธีการใหม่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ต้องมีผลกระทบที่ดีต่อชุมชนและสังคม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ชัดเจน ระบุเกณฑ์การวัดได้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สอดคล้องกับกระบวนการวิจัย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รวมการเผยแพร่การวิจัย (ถ้ามี)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ผลที่ได้ต้องนำไปสู่การปฏิบัติได้จริง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ระดับความสำเร็จมี 3 แบบ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หน่วยนับให้ใส่เป็นเชิงปริมาณ</a:t>
            </a:r>
          </a:p>
        </p:txBody>
      </p:sp>
      <p:sp>
        <p:nvSpPr>
          <p:cNvPr id="18" name="สี่เหลี่ยมผืนผ้า 17"/>
          <p:cNvSpPr/>
          <p:nvPr/>
        </p:nvSpPr>
        <p:spPr>
          <a:xfrm>
            <a:off x="5969000" y="1501920"/>
            <a:ext cx="59436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ต้องมีผลลัพธ์เชิงปริมาณ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ระบุกลุ่มผู้ใช้ประโยชน์ และนำไปใช้ประโยชน์เป็นวงกว้างให้ละเอียด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จดทะเบียน </a:t>
            </a:r>
            <a:r>
              <a:rPr lang="th-TH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ลิขสิทธิ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สิทธิบัตร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อาจจะทำเป็นโครงการวิจัยต่อเนื่อง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เขียนให้ครบตามประเด็น ต่อยอดของ</a:t>
            </a:r>
            <a:r>
              <a:rPr lang="en-US" dirty="0">
                <a:latin typeface="TH SarabunPSK" panose="020B0500040200020003" pitchFamily="34" charset="-34"/>
                <a:cs typeface="TH SarabunPSK" panose="020B0500040200020003" pitchFamily="34" charset="-34"/>
              </a:rPr>
              <a:t> Output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ทุกประเด็น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ตอบวัตถุประสงค์และปัญหาที่ระบุไว้</a:t>
            </a:r>
          </a:p>
        </p:txBody>
      </p:sp>
      <p:sp>
        <p:nvSpPr>
          <p:cNvPr id="3" name="ตัวแทนหมายเลขสไลด์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78B9-4D84-4621-8F4C-37199ADCD341}" type="slidenum">
              <a:rPr lang="th-TH" smtClean="0"/>
              <a:t>8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864416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มายเลขสไลด์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78B9-4D84-4621-8F4C-37199ADCD341}" type="slidenum">
              <a:rPr lang="th-TH" smtClean="0"/>
              <a:t>9</a:t>
            </a:fld>
            <a:endParaRPr lang="th-TH"/>
          </a:p>
        </p:txBody>
      </p:sp>
      <p:sp>
        <p:nvSpPr>
          <p:cNvPr id="3" name="สี่เหลี่ยมผืนผ้า 2"/>
          <p:cNvSpPr/>
          <p:nvPr/>
        </p:nvSpPr>
        <p:spPr>
          <a:xfrm>
            <a:off x="3226760" y="1198993"/>
            <a:ext cx="5738162" cy="1296013"/>
          </a:xfrm>
          <a:prstGeom prst="wedgeRectCallout">
            <a:avLst>
              <a:gd name="adj1" fmla="val 1022"/>
              <a:gd name="adj2" fmla="val 86940"/>
            </a:avLst>
          </a:prstGeom>
          <a:noFill/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6600" dirty="0" smtClean="0">
                <a:ln w="0"/>
                <a:solidFill>
                  <a:srgbClr val="D1633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ขอบคุณค่ะ</a:t>
            </a:r>
            <a:endParaRPr lang="th-TH" sz="6600" dirty="0">
              <a:ln w="0"/>
              <a:solidFill>
                <a:srgbClr val="D1633C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3074" name="Picture 2" descr="ผลการค้นหารูปภาพสำหรับ สวัสดี ic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8249" y="3082836"/>
            <a:ext cx="2475184" cy="2475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8480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1763</TotalTime>
  <Words>644</Words>
  <Application>Microsoft Office PowerPoint</Application>
  <PresentationFormat>Widescreen</PresentationFormat>
  <Paragraphs>94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Angsana New</vt:lpstr>
      <vt:lpstr>Arial</vt:lpstr>
      <vt:lpstr>Calibri</vt:lpstr>
      <vt:lpstr>Calibri Light</vt:lpstr>
      <vt:lpstr>Cordia New</vt:lpstr>
      <vt:lpstr>TH SarabunPSK</vt:lpstr>
      <vt:lpstr>ธีมของ Office</vt:lpstr>
      <vt:lpstr>เทคนิคการเขียนข้อเสนอโครงการวิจัยเพื่อให้ได้รับเงินสนับสนุน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Computing Application for Primary Forensic Science แอพพลิเคชันช่วยคำนวณสำหรับงานนิติวิทยาศาสตร์เบื้องต้น</dc:title>
  <dc:creator>Bammy Dota</dc:creator>
  <cp:lastModifiedBy>AjTuu</cp:lastModifiedBy>
  <cp:revision>268</cp:revision>
  <dcterms:created xsi:type="dcterms:W3CDTF">2016-10-08T08:27:40Z</dcterms:created>
  <dcterms:modified xsi:type="dcterms:W3CDTF">2018-04-05T02:09:53Z</dcterms:modified>
</cp:coreProperties>
</file>