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94" r:id="rId4"/>
  </p:sldMasterIdLst>
  <p:notesMasterIdLst>
    <p:notesMasterId r:id="rId16"/>
  </p:notesMasterIdLst>
  <p:sldIdLst>
    <p:sldId id="256" r:id="rId5"/>
    <p:sldId id="257" r:id="rId6"/>
    <p:sldId id="264" r:id="rId7"/>
    <p:sldId id="267" r:id="rId8"/>
    <p:sldId id="270" r:id="rId9"/>
    <p:sldId id="271" r:id="rId10"/>
    <p:sldId id="272" r:id="rId11"/>
    <p:sldId id="273" r:id="rId12"/>
    <p:sldId id="274" r:id="rId13"/>
    <p:sldId id="275" r:id="rId14"/>
    <p:sldId id="276" r:id="rId15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33" autoAdjust="0"/>
    <p:restoredTop sz="94783" autoAdjust="0"/>
  </p:normalViewPr>
  <p:slideViewPr>
    <p:cSldViewPr>
      <p:cViewPr varScale="1">
        <p:scale>
          <a:sx n="67" d="100"/>
          <a:sy n="67" d="100"/>
        </p:scale>
        <p:origin x="1398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</a:lstStyle>
          <a:p>
            <a:fld id="{2447E72A-D913-4DC2-9E0A-E520CE8FCC86}" type="datetimeFigureOut">
              <a:rPr lang="en-US" smtClean="0"/>
              <a:pPr/>
              <a:t>4/5/2018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</a:lstStyle>
          <a:p>
            <a:fld id="{A5D78FC6-CE17-4259-A63C-DDFC12E048F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469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 defTabSz="914400">
              <a:buNone/>
            </a:pPr>
            <a:fld id="{A5D78FC6-CE17-4259-A63C-DDFC12E048FC}" type="slidenum">
              <a:rPr lang="en-US" sz="1200" b="0" i="0">
                <a:latin typeface="Calibri"/>
                <a:ea typeface="+mn-ea"/>
                <a:cs typeface="+mn-cs"/>
              </a:rPr>
              <a:pPr algn="r" defTabSz="914400">
                <a:buNone/>
              </a:pPr>
              <a:t>1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319207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algn="l" defTabSz="914400">
              <a:buNone/>
            </a:pPr>
            <a:r>
              <a:rPr lang="en-US" sz="1200" b="0" i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>รายละเอียดเริ่มต้นของหลักสูตร </a:t>
            </a:r>
            <a:r>
              <a:rPr lang="en-US" sz="1200" b="0" i="0" baseline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>และ/หรือหนังสือ/อุปกรณ์การเรียนที่ต้องใช้ในชั้นเรียน/โครงการ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 defTabSz="914400">
              <a:buNone/>
            </a:pPr>
            <a:fld id="{A5D78FC6-CE17-4259-A63C-DDFC12E048FC}" type="slidenum">
              <a:rPr lang="en-US" sz="1200" b="0" i="0">
                <a:latin typeface="Calibri"/>
                <a:ea typeface="+mn-ea"/>
                <a:cs typeface="+mn-cs"/>
              </a:rPr>
              <a:pPr algn="r" defTabSz="914400">
                <a:buNone/>
              </a:pPr>
              <a:t>2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183505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algn="l" defTabSz="914400">
              <a:buNone/>
            </a:pPr>
            <a:r>
              <a:rPr lang="en-US" sz="1200" b="0" i="0" baseline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>ตารางที่ออกแบบสำหรับคาบเวลา/วัตถุประสงค์เพิ่มเติม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 defTabSz="914400">
              <a:buNone/>
            </a:pPr>
            <a:fld id="{A5D78FC6-CE17-4259-A63C-DDFC12E048FC}" type="slidenum">
              <a:rPr lang="en-US" sz="1200" b="0" i="0">
                <a:latin typeface="Calibri"/>
                <a:ea typeface="+mn-ea"/>
                <a:cs typeface="+mn-cs"/>
              </a:rPr>
              <a:pPr algn="r" defTabSz="914400">
                <a:buNone/>
              </a:pPr>
              <a:t>3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92871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algn="l" defTabSz="914400">
              <a:buNone/>
            </a:pPr>
            <a:r>
              <a:rPr lang="en-US" sz="1200" b="0" i="0" baseline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>บันทึกย่อสำหรับบทนำ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 defTabSz="914400">
              <a:buNone/>
            </a:pPr>
            <a:fld id="{A5D78FC6-CE17-4259-A63C-DDFC12E048FC}" type="slidenum">
              <a:rPr lang="en-US" sz="1200" b="0" i="0">
                <a:latin typeface="Calibri"/>
                <a:ea typeface="+mn-ea"/>
                <a:cs typeface="+mn-cs"/>
              </a:rPr>
              <a:pPr algn="r" defTabSz="914400">
                <a:buNone/>
              </a:pPr>
              <a:t>4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861228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ภาพนิ่งชื่อเรื่อง">
    <p:bg>
      <p:bgPr>
        <a:blipFill dpi="0" rotWithShape="1">
          <a:blip r:embed="rId2" cstate="print">
            <a:lum bright="42000" contrast="-68000"/>
          </a:blip>
          <a:srcRect/>
          <a:stretch>
            <a:fillRect l="-30000" t="-20000" r="-2000" b="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en-US" dirty="0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algn="ctr"/>
            <a:fld id="{743653DA-8BF4-4869-96FE-9BCF43372D46}" type="datetime8">
              <a:rPr lang="en-US" smtClean="0"/>
              <a:pPr algn="ctr"/>
              <a:t>4/5/2018 8:54 AM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algn="r"/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AC53DF-4216-466D-99A7-94400E6C2A25}" type="slidenum">
              <a:rPr lang="en-US" smtClean="0"/>
              <a:pPr/>
              <a:t>‹#›</a:t>
            </a:fld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816DF-213E-421B-92D3-C068DBB023D6}" type="datetime8">
              <a:rPr lang="en-US" smtClean="0">
                <a:solidFill>
                  <a:schemeClr val="tx2"/>
                </a:solidFill>
              </a:rPr>
              <a:pPr/>
              <a:t>4/5/2018 8:54 AM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C53DF-4216-466D-99A7-94400E6C2A25}" type="slidenum">
              <a:rPr lang="en-US" sz="1200" smtClean="0">
                <a:solidFill>
                  <a:schemeClr val="tx2"/>
                </a:solidFill>
              </a:rPr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8D3816DF-213E-421B-92D3-C068DBB023D6}" type="datetime8">
              <a:rPr lang="en-US" smtClean="0">
                <a:solidFill>
                  <a:schemeClr val="tx2"/>
                </a:solidFill>
              </a:rPr>
              <a:pPr/>
              <a:t>4/5/2018 8:54 AM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2AC53DF-4216-466D-99A7-94400E6C2A25}" type="slidenum">
              <a:rPr lang="en-US" sz="1200" smtClean="0">
                <a:solidFill>
                  <a:schemeClr val="tx2"/>
                </a:solidFill>
              </a:rPr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29108-AC8D-4212-9283-60D9E99BF07A}" type="datetime8">
              <a:rPr lang="en-US" smtClean="0"/>
              <a:pPr/>
              <a:t>4/5/2018 8:54 AM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AD93096-5B34-4342-9326-69289CEAE4C2}" type="slidenum">
              <a:rPr lang="en-US" smtClean="0"/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ED3D3-6235-4F4C-B439-DF277FB555A7}" type="datetime8">
              <a:rPr lang="en-US" smtClean="0"/>
              <a:pPr/>
              <a:t>4/5/2018 8:54 AM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 algn="ctr"/>
            <a:fld id="{1AD93096-5B34-4342-9326-69289CEAE4C2}" type="slidenum">
              <a:rPr lang="en-US" smtClean="0"/>
              <a:pPr algn="ctr"/>
              <a:t>‹#›</a:t>
            </a:fld>
            <a:endParaRPr lang="en-US" sz="2400" dirty="0">
              <a:solidFill>
                <a:srgbClr val="FFFFFF"/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3B5F1E3E-4B2F-4895-B65E-28B2E64F39F6}" type="datetime8">
              <a:rPr lang="en-US" smtClean="0"/>
              <a:pPr/>
              <a:t>4/5/2018 8:54 AM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/>
            <a:fld id="{1AD93096-5B34-4342-9326-69289CEAE4C2}" type="slidenum">
              <a:rPr lang="en-US" smtClean="0"/>
              <a:pPr algn="ctr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3085435-8225-4333-BFFA-0096413F0D76}" type="datetime8">
              <a:rPr lang="en-US" smtClean="0"/>
              <a:pPr/>
              <a:t>4/5/2018 8:54 AM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/>
            <a:fld id="{1AD93096-5B34-4342-9326-69289CEAE4C2}" type="slidenum">
              <a:rPr lang="en-US" smtClean="0"/>
              <a:pPr algn="ctr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3C494-2A87-468C-A21B-CB14FB9ABB00}" type="datetime8">
              <a:rPr lang="en-US" smtClean="0"/>
              <a:pPr/>
              <a:t>4/5/2018 8:54 AM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AD93096-5B34-4342-9326-69289CEAE4C2}" type="slidenum">
              <a:rPr lang="en-US" smtClean="0"/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80FA0-5B31-4864-A2BB-719EA5A679C6}" type="datetime8">
              <a:rPr lang="en-US" smtClean="0"/>
              <a:pPr/>
              <a:t>4/5/2018 8:54 AM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AD93096-5B34-4342-9326-69289CEAE4C2}" type="slidenum">
              <a:rPr lang="en-US" smtClean="0"/>
              <a:pPr/>
              <a:t>‹#›</a:t>
            </a:fld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CC0C8-36B8-442A-833D-B6AACE86BB77}" type="datetime8">
              <a:rPr lang="en-US" smtClean="0"/>
              <a:pPr/>
              <a:t>4/5/2018 8:54 AM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AD93096-5B34-4342-9326-69289CEAE4C2}" type="slidenum">
              <a:rPr lang="en-US" smtClean="0"/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pic>
        <p:nvPicPr>
          <p:cNvPr id="8" name="Picture 7" descr="sm_pencil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12648" y="1755648"/>
            <a:ext cx="1615307" cy="2145615"/>
          </a:xfrm>
          <a:prstGeom prst="rect">
            <a:avLst/>
          </a:prstGeom>
          <a:ln w="50800" cap="sq" cmpd="dbl">
            <a:solidFill>
              <a:schemeClr val="accent2"/>
            </a:solidFill>
            <a:miter lim="800000"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51E20EC5-AC53-4169-941E-EDF10CD23748}" type="datetime8">
              <a:rPr lang="en-US" smtClean="0"/>
              <a:pPr/>
              <a:t>4/5/2018 8:54 AM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pPr algn="ctr"/>
            <a:fld id="{1AD93096-5B34-4342-9326-69289CEAE4C2}" type="slidenum">
              <a:rPr lang="en-US" smtClean="0"/>
              <a:pPr algn="ctr"/>
              <a:t>‹#›</a:t>
            </a:fld>
            <a:endParaRPr lang="en-US" sz="2800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lang="th-TH" smtClean="0"/>
              <a:t>คลิกไอคอนเพื่อเพิ่มรูปภาพ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>
              <a:defRPr sz="1400">
                <a:solidFill>
                  <a:schemeClr val="tx2"/>
                </a:solidFill>
              </a:defRPr>
            </a:lvl1pPr>
          </a:lstStyle>
          <a:p>
            <a:fld id="{8D3816DF-213E-421B-92D3-C068DBB023D6}" type="datetime8">
              <a:rPr lang="en-US" smtClean="0">
                <a:solidFill>
                  <a:schemeClr val="tx2"/>
                </a:solidFill>
              </a:rPr>
              <a:pPr/>
              <a:t>4/5/2018 8:54 AM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>
              <a:defRPr sz="1400">
                <a:solidFill>
                  <a:schemeClr val="tx2"/>
                </a:solidFill>
              </a:defRPr>
            </a:lvl1pPr>
          </a:lstStyle>
          <a:p>
            <a:pPr algn="r"/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>
              <a:defRPr sz="1400" b="1">
                <a:solidFill>
                  <a:srgbClr val="FFFFFF"/>
                </a:solidFill>
              </a:defRPr>
            </a:lvl1pPr>
          </a:lstStyle>
          <a:p>
            <a:pPr algn="ctr"/>
            <a:fld id="{72AC53DF-4216-466D-99A7-94400E6C2A25}" type="slidenum">
              <a:rPr lang="en-US" sz="1200" smtClean="0">
                <a:solidFill>
                  <a:schemeClr val="tx2"/>
                </a:solidFill>
              </a:rPr>
              <a:pPr algn="ctr"/>
              <a:t>‹#›</a:t>
            </a:fld>
            <a:endParaRPr lang="en-US" sz="1400" b="1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xStyles>
    <p:titleStyle>
      <a:lvl1pPr algn="l" rtl="0" eaLnBrk="1" latinLnBrk="0" hangingPunct="1"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ssru%20%20clinical%20evaluation%20tool%20%20%20%20update%20%2009%2001%202517.docx" TargetMode="External"/><Relationship Id="rId2" Type="http://schemas.openxmlformats.org/officeDocument/2006/relationships/hyperlink" Target="1.1%20&#3649;&#3610;&#3610;&#3611;&#3619;&#3632;&#3648;&#3617;&#3636;&#3609;&#3588;&#3640;&#3603;&#3608;&#3619;&#3619;&#3617;&#3592;&#3619;&#3636;&#3618;&#3608;&#3619;&#3619;&#3617;%20&#3616;&#3634;&#3588;&#3607;&#3620;&#3625;&#3598;&#3637;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ctrTitle"/>
          </p:nvPr>
        </p:nvSpPr>
        <p:spPr>
          <a:xfrm>
            <a:off x="1331640" y="1124744"/>
            <a:ext cx="6477000" cy="864096"/>
          </a:xfrm>
        </p:spPr>
        <p:txBody>
          <a:bodyPr anchor="t">
            <a:normAutofit/>
          </a:bodyPr>
          <a:lstStyle/>
          <a:p>
            <a:pPr algn="ctr" defTabSz="914400">
              <a:spcBef>
                <a:spcPts val="0"/>
              </a:spcBef>
              <a:buNone/>
            </a:pPr>
            <a:r>
              <a:rPr lang="th-TH" sz="3600" b="1" dirty="0" smtClean="0">
                <a:solidFill>
                  <a:srgbClr val="3891A7">
                    <a:lumMod val="75000"/>
                  </a:srgbClr>
                </a:solidFill>
                <a:latin typeface="Tahoma" pitchFamily="34" charset="0"/>
                <a:cs typeface="Tahoma" pitchFamily="34" charset="0"/>
              </a:rPr>
              <a:t>กลุ่ม4 </a:t>
            </a:r>
            <a:r>
              <a:rPr lang="en-US" sz="3600" b="1" dirty="0" smtClean="0">
                <a:solidFill>
                  <a:srgbClr val="3891A7">
                    <a:lumMod val="75000"/>
                  </a:srgbClr>
                </a:solidFill>
                <a:latin typeface="Tahoma" pitchFamily="34" charset="0"/>
                <a:cs typeface="Tahoma" pitchFamily="34" charset="0"/>
              </a:rPr>
              <a:t>: </a:t>
            </a:r>
            <a:r>
              <a:rPr lang="th-TH" sz="3600" b="1" dirty="0" smtClean="0">
                <a:solidFill>
                  <a:srgbClr val="3891A7">
                    <a:lumMod val="75000"/>
                  </a:srgbClr>
                </a:solidFill>
                <a:latin typeface="Tahoma" pitchFamily="34" charset="0"/>
                <a:cs typeface="Tahoma" pitchFamily="34" charset="0"/>
              </a:rPr>
              <a:t>แผนการปฏิบัติที่ดี </a:t>
            </a:r>
            <a:endParaRPr lang="en-US" sz="3600" b="1" i="0" baseline="0" dirty="0">
              <a:solidFill>
                <a:srgbClr val="3891A7">
                  <a:lumMod val="75000"/>
                </a:srgbClr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Rectangle 1"/>
          <p:cNvSpPr txBox="1">
            <a:spLocks/>
          </p:cNvSpPr>
          <p:nvPr/>
        </p:nvSpPr>
        <p:spPr>
          <a:xfrm>
            <a:off x="683568" y="3068960"/>
            <a:ext cx="8064896" cy="864096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sz="3200" b="1" cap="all" dirty="0" smtClean="0">
                <a:solidFill>
                  <a:srgbClr val="3891A7">
                    <a:lumMod val="75000"/>
                  </a:srgbClr>
                </a:solidFill>
                <a:latin typeface="Tahoma" pitchFamily="34" charset="0"/>
                <a:ea typeface="+mj-ea"/>
                <a:cs typeface="Tahoma" pitchFamily="34" charset="0"/>
              </a:rPr>
              <a:t>เรื่อง เทคนิคการประเมินผลสัมฤทธิ์ของนักศึกษา ด้านคุณธรรม จริยธรรม </a:t>
            </a:r>
            <a:r>
              <a:rPr lang="en-US" sz="3200" b="1" cap="all" dirty="0" smtClean="0">
                <a:solidFill>
                  <a:srgbClr val="3891A7">
                    <a:lumMod val="75000"/>
                  </a:srgbClr>
                </a:solidFill>
                <a:latin typeface="Tahoma" pitchFamily="34" charset="0"/>
                <a:ea typeface="+mj-ea"/>
                <a:cs typeface="Tahoma" pitchFamily="34" charset="0"/>
              </a:rPr>
              <a:t>TQF 1</a:t>
            </a:r>
            <a:endParaRPr kumimoji="0" lang="en-US" sz="3200" b="1" i="0" u="none" strike="noStrike" kern="1200" cap="all" spc="0" normalizeH="0" baseline="0" noProof="0" dirty="0">
              <a:ln>
                <a:noFill/>
              </a:ln>
              <a:solidFill>
                <a:srgbClr val="3891A7">
                  <a:lumMod val="75000"/>
                </a:srgbClr>
              </a:solidFill>
              <a:effectLst/>
              <a:uLnTx/>
              <a:uFillTx/>
              <a:latin typeface="Tahoma" pitchFamily="34" charset="0"/>
              <a:ea typeface="+mj-ea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520" y="2492896"/>
            <a:ext cx="8989962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b="1" u="sng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เทคนิค หรือ วิธีการที่ใช้ในการประเมิน</a:t>
            </a:r>
            <a:endParaRPr lang="en-US" b="1" u="sng" dirty="0" smtClean="0">
              <a:solidFill>
                <a:schemeClr val="accent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th-TH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1. การสังเกตพฤติกรรมตามระดับ ที่นักศึกษาควรจะมีตามกรอบหรือพฤติกรรม</a:t>
            </a:r>
          </a:p>
          <a:p>
            <a:r>
              <a:rPr lang="th-TH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   ที่สังเกตได้ วัดได้ </a:t>
            </a:r>
            <a:endParaRPr lang="en-US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th-TH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2. เทคนิคกระบวนการกลุ่ม</a:t>
            </a:r>
            <a:endParaRPr lang="en-US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th-TH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3. การประเมินแบบมี </a:t>
            </a: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Rubric </a:t>
            </a:r>
            <a:r>
              <a:rPr lang="th-TH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เกณฑ์ เช่น พูดจริงหรือไม่ สรุปความได้หรือไม่ </a:t>
            </a:r>
          </a:p>
          <a:p>
            <a:r>
              <a:rPr lang="th-TH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   ทั้งนี้การประเมินเรื่องความรู้จะเป็นอีกส่วน เปอร์เซ็นต์ของคะแนนก็จะแตกต่างกันไป </a:t>
            </a:r>
          </a:p>
          <a:p>
            <a:r>
              <a:rPr lang="th-TH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   โดยอาจเน้นเรื่องทักษะทางปัญญาเป็นหลัก แต่ คุณธรรมจริยธรรม </a:t>
            </a:r>
          </a:p>
          <a:p>
            <a:r>
              <a:rPr lang="th-TH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   อาจจะให้น้ำหนักคะแนนน้อยกว่าเล็กน้อย </a:t>
            </a:r>
            <a:endParaRPr lang="en-US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th-TH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4. จัดกิจกรรมในห้องเรียน </a:t>
            </a:r>
            <a:endParaRPr lang="en-US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th-TH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" name="Rectangle 1"/>
          <p:cNvSpPr txBox="1">
            <a:spLocks/>
          </p:cNvSpPr>
          <p:nvPr/>
        </p:nvSpPr>
        <p:spPr>
          <a:xfrm>
            <a:off x="395536" y="332656"/>
            <a:ext cx="8101408" cy="653926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9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F271C"/>
                </a:solidFill>
                <a:effectLst/>
                <a:uLnTx/>
                <a:uFillTx/>
                <a:latin typeface="Tahoma" pitchFamily="34" charset="0"/>
                <a:ea typeface="+mj-ea"/>
                <a:cs typeface="Tahoma" pitchFamily="34" charset="0"/>
              </a:rPr>
              <a:t>ประเด็นการแลกเปลี่ยนเรียนรู้ ด้านคุณธรรม จริยธรรม</a:t>
            </a:r>
            <a:endParaRPr kumimoji="0" lang="en-US" sz="2900" b="0" i="0" u="none" strike="noStrike" kern="1200" cap="none" spc="0" normalizeH="0" baseline="0" noProof="0" dirty="0">
              <a:ln>
                <a:noFill/>
              </a:ln>
              <a:solidFill>
                <a:srgbClr val="4F271C"/>
              </a:solidFill>
              <a:effectLst/>
              <a:uLnTx/>
              <a:uFillTx/>
              <a:latin typeface="Tahoma" pitchFamily="34" charset="0"/>
              <a:ea typeface="+mj-ea"/>
              <a:cs typeface="Tahoma" pitchFamily="34" charset="0"/>
            </a:endParaRPr>
          </a:p>
        </p:txBody>
      </p:sp>
      <p:sp>
        <p:nvSpPr>
          <p:cNvPr id="8" name="Rectangle 1"/>
          <p:cNvSpPr txBox="1">
            <a:spLocks/>
          </p:cNvSpPr>
          <p:nvPr/>
        </p:nvSpPr>
        <p:spPr>
          <a:xfrm>
            <a:off x="251520" y="1628800"/>
            <a:ext cx="4248472" cy="864096"/>
          </a:xfrm>
          <a:prstGeom prst="rect">
            <a:avLst/>
          </a:prstGeom>
        </p:spPr>
        <p:txBody>
          <a:bodyPr vert="horz" anchor="t">
            <a:normAutofit fontScale="92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891A7">
                    <a:lumMod val="75000"/>
                  </a:srgbClr>
                </a:solidFill>
                <a:effectLst/>
                <a:uLnTx/>
                <a:uFillTx/>
                <a:latin typeface="Tahoma" pitchFamily="34" charset="0"/>
                <a:ea typeface="+mj-ea"/>
                <a:cs typeface="Tahoma" pitchFamily="34" charset="0"/>
              </a:rPr>
              <a:t>ด้านความรับผิดชอบ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3891A7">
                  <a:lumMod val="75000"/>
                </a:srgbClr>
              </a:solidFill>
              <a:effectLst/>
              <a:uLnTx/>
              <a:uFillTx/>
              <a:latin typeface="Tahoma" pitchFamily="34" charset="0"/>
              <a:ea typeface="+mj-ea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1" dirty="0" smtClean="0"/>
              <a:t>ตัวอย่าง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h-TH" dirty="0" smtClean="0">
                <a:hlinkClick r:id="rId2" action="ppaction://hlinkfile"/>
              </a:rPr>
              <a:t>ตัวอย่างแบบ</a:t>
            </a:r>
            <a:r>
              <a:rPr lang="th-TH" dirty="0">
                <a:hlinkClick r:id="rId2" action="ppaction://hlinkfile"/>
              </a:rPr>
              <a:t>ประเมินคุณธรรมจริยธรรม (ภาคทฤษฎี</a:t>
            </a:r>
            <a:r>
              <a:rPr lang="th-TH" dirty="0" smtClean="0">
                <a:hlinkClick r:id="rId2" action="ppaction://hlinkfile"/>
              </a:rPr>
              <a:t>)</a:t>
            </a:r>
            <a:endParaRPr lang="en-US" b="1" dirty="0" smtClean="0"/>
          </a:p>
          <a:p>
            <a:r>
              <a:rPr lang="th-TH" dirty="0" smtClean="0">
                <a:hlinkClick r:id="rId3" action="ppaction://hlinkfile"/>
              </a:rPr>
              <a:t>ตัวอย่างแบบประเมิน </a:t>
            </a:r>
            <a:r>
              <a:rPr lang="en-US" dirty="0" smtClean="0">
                <a:hlinkClick r:id="rId3" action="ppaction://hlinkfile"/>
              </a:rPr>
              <a:t>SSRU</a:t>
            </a:r>
            <a:r>
              <a:rPr lang="en-US" dirty="0" smtClean="0">
                <a:hlinkClick r:id="rId3" action="ppaction://hlinkfile"/>
              </a:rPr>
              <a:t> clinical evaluation tool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8192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spcBef>
                <a:spcPts val="0"/>
              </a:spcBef>
              <a:buNone/>
            </a:pPr>
            <a:r>
              <a:rPr lang="en-US" sz="4400" b="0" i="0" dirty="0" smtClean="0">
                <a:solidFill>
                  <a:srgbClr val="4F271C"/>
                </a:solidFill>
                <a:latin typeface="Tahoma" pitchFamily="34" charset="0"/>
                <a:cs typeface="Tahoma" pitchFamily="34" charset="0"/>
              </a:rPr>
              <a:t>Facilitator</a:t>
            </a:r>
            <a:endParaRPr lang="en-US" sz="4400" b="0" i="0" dirty="0">
              <a:solidFill>
                <a:srgbClr val="4F271C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144016" y="2132856"/>
            <a:ext cx="8820472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20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1.ผศ.ดร. ศันสนีย์ จะสุวรรณ์</a:t>
            </a:r>
            <a:r>
              <a:rPr lang="th-TH" sz="2000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</a:t>
            </a:r>
            <a:r>
              <a:rPr kumimoji="0" lang="th-TH" sz="20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บัณฑิตวิทยาลัย มหาวิทยาลัยราช</a:t>
            </a:r>
            <a:r>
              <a:rPr kumimoji="0" lang="th-TH" sz="2000" b="0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ภัฏ</a:t>
            </a:r>
            <a:r>
              <a:rPr kumimoji="0" lang="th-TH" sz="20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สวน</a:t>
            </a:r>
            <a:r>
              <a:rPr kumimoji="0" lang="th-TH" sz="2000" b="0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สุนัน</a:t>
            </a:r>
            <a:r>
              <a:rPr kumimoji="0" lang="th-TH" sz="20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ทา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20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2.อ.ดร. ผกามาศ จิรจารุภัทร</a:t>
            </a:r>
            <a:r>
              <a:rPr lang="th-TH" sz="2000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</a:t>
            </a:r>
            <a:r>
              <a:rPr kumimoji="0" lang="th-TH" sz="20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คณะศิลปกรรมศาสตร์ มหาวิทยาลัยราช</a:t>
            </a:r>
            <a:r>
              <a:rPr kumimoji="0" lang="th-TH" sz="2000" b="0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ภัฏ</a:t>
            </a:r>
            <a:r>
              <a:rPr kumimoji="0" lang="th-TH" sz="20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สวน</a:t>
            </a:r>
            <a:r>
              <a:rPr kumimoji="0" lang="th-TH" sz="2000" b="0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สุนัน</a:t>
            </a:r>
            <a:r>
              <a:rPr kumimoji="0" lang="th-TH" sz="20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ทา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20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3.อ.ทัศนัย เพ็ญสิทธิ์</a:t>
            </a:r>
            <a:r>
              <a:rPr lang="th-TH" sz="2000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	    </a:t>
            </a:r>
            <a:r>
              <a:rPr kumimoji="0" lang="th-TH" sz="20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คณะศิลปกรรมศาสตร์ มหาวิทยาลัยราช</a:t>
            </a:r>
            <a:r>
              <a:rPr kumimoji="0" lang="th-TH" sz="2000" b="0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ภัฏ</a:t>
            </a:r>
            <a:r>
              <a:rPr kumimoji="0" lang="th-TH" sz="20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สวน</a:t>
            </a:r>
            <a:r>
              <a:rPr kumimoji="0" lang="th-TH" sz="2000" b="0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สุนัน</a:t>
            </a:r>
            <a:r>
              <a:rPr kumimoji="0" lang="th-TH" sz="20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ทา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h-TH" sz="200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20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4.อ.ศิริมา  พนาภินันท์	</a:t>
            </a:r>
            <a:r>
              <a:rPr kumimoji="0" lang="th-TH" sz="2000" b="0" i="0" u="none" strike="noStrike" cap="none" normalizeH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   </a:t>
            </a:r>
            <a:r>
              <a:rPr kumimoji="0" lang="th-TH" sz="20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คณะศิลปกรรมศาสตร์ มหาวิทยาลัยราช</a:t>
            </a:r>
            <a:r>
              <a:rPr kumimoji="0" lang="th-TH" sz="2000" b="0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ภัฏ</a:t>
            </a:r>
            <a:r>
              <a:rPr kumimoji="0" lang="th-TH" sz="20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สวน</a:t>
            </a:r>
            <a:r>
              <a:rPr kumimoji="0" lang="th-TH" sz="2000" b="0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สุนัน</a:t>
            </a:r>
            <a:r>
              <a:rPr kumimoji="0" lang="th-TH" sz="20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ทา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906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th-TH" sz="3800" dirty="0" smtClean="0">
                <a:solidFill>
                  <a:srgbClr val="4F271C"/>
                </a:solidFill>
                <a:latin typeface="Tahoma" pitchFamily="34" charset="0"/>
                <a:cs typeface="Tahoma" pitchFamily="34" charset="0"/>
              </a:rPr>
              <a:t>สมาชิก </a:t>
            </a:r>
            <a:r>
              <a:rPr lang="en-US" sz="3800" dirty="0" smtClean="0">
                <a:solidFill>
                  <a:srgbClr val="4F271C"/>
                </a:solidFill>
                <a:latin typeface="Tahoma" pitchFamily="34" charset="0"/>
                <a:cs typeface="Tahoma" pitchFamily="34" charset="0"/>
              </a:rPr>
              <a:t>KM </a:t>
            </a:r>
            <a:r>
              <a:rPr lang="th-TH" sz="3800" dirty="0" smtClean="0">
                <a:solidFill>
                  <a:srgbClr val="4F271C"/>
                </a:solidFill>
                <a:latin typeface="Tahoma" pitchFamily="34" charset="0"/>
                <a:cs typeface="Tahoma" pitchFamily="34" charset="0"/>
              </a:rPr>
              <a:t>กลุ่ม 4 </a:t>
            </a:r>
            <a:r>
              <a:rPr lang="th-TH" sz="3800" dirty="0" smtClean="0">
                <a:solidFill>
                  <a:srgbClr val="4F271C"/>
                </a:solidFill>
                <a:latin typeface="Tahoma" pitchFamily="34" charset="0"/>
                <a:cs typeface="Tahoma" pitchFamily="34" charset="0"/>
              </a:rPr>
              <a:t>ที่เข้าร่วมแลกเปลี่ยนเรียนรู้</a:t>
            </a:r>
            <a:endParaRPr lang="en-US" sz="3800" b="0" i="0" dirty="0">
              <a:solidFill>
                <a:srgbClr val="4F271C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0" name="Rectangle 1"/>
          <p:cNvSpPr txBox="1">
            <a:spLocks/>
          </p:cNvSpPr>
          <p:nvPr/>
        </p:nvSpPr>
        <p:spPr>
          <a:xfrm>
            <a:off x="683568" y="1556792"/>
            <a:ext cx="8064896" cy="864096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sz="2400" b="1" cap="all" dirty="0" smtClean="0">
                <a:solidFill>
                  <a:srgbClr val="3891A7">
                    <a:lumMod val="75000"/>
                  </a:srgbClr>
                </a:solidFill>
                <a:latin typeface="Tahoma" pitchFamily="34" charset="0"/>
                <a:ea typeface="+mj-ea"/>
                <a:cs typeface="Tahoma" pitchFamily="34" charset="0"/>
              </a:rPr>
              <a:t>เรื่อง เทคนิคการประเมินผลสัมฤทธิ์ของนักศึกษา ด้านคุณธรรม จริยธรรม </a:t>
            </a:r>
            <a:r>
              <a:rPr lang="en-US" sz="2400" b="1" cap="all" dirty="0" smtClean="0">
                <a:solidFill>
                  <a:srgbClr val="3891A7">
                    <a:lumMod val="75000"/>
                  </a:srgbClr>
                </a:solidFill>
                <a:latin typeface="Tahoma" pitchFamily="34" charset="0"/>
                <a:ea typeface="+mj-ea"/>
                <a:cs typeface="Tahoma" pitchFamily="34" charset="0"/>
              </a:rPr>
              <a:t>TQF 1</a:t>
            </a:r>
            <a:endParaRPr kumimoji="0" lang="en-US" sz="2400" b="1" i="0" u="none" strike="noStrike" kern="1200" cap="all" spc="0" normalizeH="0" baseline="0" noProof="0" dirty="0">
              <a:ln>
                <a:noFill/>
              </a:ln>
              <a:solidFill>
                <a:srgbClr val="3891A7">
                  <a:lumMod val="75000"/>
                </a:srgbClr>
              </a:solidFill>
              <a:effectLst/>
              <a:uLnTx/>
              <a:uFillTx/>
              <a:latin typeface="Tahoma" pitchFamily="34" charset="0"/>
              <a:ea typeface="+mj-ea"/>
              <a:cs typeface="Tahoma" pitchFamily="34" charset="0"/>
            </a:endParaRPr>
          </a:p>
        </p:txBody>
      </p:sp>
      <p:sp>
        <p:nvSpPr>
          <p:cNvPr id="11" name="สี่เหลี่ยมผืนผ้า 10"/>
          <p:cNvSpPr/>
          <p:nvPr/>
        </p:nvSpPr>
        <p:spPr>
          <a:xfrm>
            <a:off x="1331640" y="2492896"/>
            <a:ext cx="705678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1.นางสาววิ</a:t>
            </a:r>
            <a:r>
              <a:rPr lang="th-TH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รมณ</a:t>
            </a:r>
            <a:r>
              <a:rPr lang="th-TH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	กาสีวงศ์		มหาวิทยาลัยนครพนม</a:t>
            </a:r>
            <a:endParaRPr lang="en-US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th-TH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2.ผศ.เจริญชัย 	หมื่นห่อ		มหาวิทยาลัยนครพนม</a:t>
            </a:r>
            <a:endParaRPr lang="en-US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th-TH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3.ดร. </a:t>
            </a:r>
            <a:r>
              <a:rPr lang="th-TH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ฤทธิ</a:t>
            </a:r>
            <a:r>
              <a:rPr lang="th-TH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ไกร 	ไชยงาม		มหาวิทยาลัยมหาสารคาม</a:t>
            </a:r>
            <a:endParaRPr lang="en-US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th-TH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4.รศ.กิจประมุข 	</a:t>
            </a:r>
            <a:r>
              <a:rPr lang="th-TH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ตันตยาภรณ์</a:t>
            </a:r>
            <a:r>
              <a:rPr lang="th-TH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มหาวิทยาลัยมหาสารคาม</a:t>
            </a:r>
            <a:endParaRPr lang="en-US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th-TH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5.ผศ.ดร.สุทธิพงศ์ 	บุญผดุง		มหาวิทยาลัยราช</a:t>
            </a:r>
            <a:r>
              <a:rPr lang="th-TH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ภัฏ</a:t>
            </a:r>
            <a:r>
              <a:rPr lang="th-TH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สวน</a:t>
            </a:r>
            <a:r>
              <a:rPr lang="th-TH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สุนัน</a:t>
            </a:r>
            <a:r>
              <a:rPr lang="th-TH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ทา</a:t>
            </a:r>
            <a:endParaRPr lang="en-US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th-TH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6.นายไก</a:t>
            </a:r>
            <a:r>
              <a:rPr lang="th-TH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รวิทย์</a:t>
            </a:r>
            <a:r>
              <a:rPr lang="th-TH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	สินธุคำมูล	มหาวิทยาลัยราช</a:t>
            </a:r>
            <a:r>
              <a:rPr lang="th-TH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ภัฏ</a:t>
            </a:r>
            <a:r>
              <a:rPr lang="th-TH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สวน</a:t>
            </a:r>
            <a:r>
              <a:rPr lang="th-TH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สุนัน</a:t>
            </a:r>
            <a:r>
              <a:rPr lang="th-TH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ทา</a:t>
            </a:r>
            <a:endParaRPr lang="en-US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th-TH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7.นาย</a:t>
            </a:r>
            <a:r>
              <a:rPr lang="th-TH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พงษ์</a:t>
            </a:r>
            <a:r>
              <a:rPr lang="th-TH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เทพ 	ภูเดช		มหาวิทยาลัยราช</a:t>
            </a:r>
            <a:r>
              <a:rPr lang="th-TH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ภัฏ</a:t>
            </a:r>
            <a:r>
              <a:rPr lang="th-TH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สวน</a:t>
            </a:r>
            <a:r>
              <a:rPr lang="th-TH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สุนัน</a:t>
            </a:r>
            <a:r>
              <a:rPr lang="th-TH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ทา</a:t>
            </a:r>
            <a:endParaRPr lang="en-US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th-TH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8.ผศ.ดร.</a:t>
            </a:r>
            <a:r>
              <a:rPr lang="th-TH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สุร</a:t>
            </a:r>
            <a:r>
              <a:rPr lang="th-TH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ศักดิ์ 	แว่นรัมย์		มหาวิทยาลัยอุบลราชธานี</a:t>
            </a:r>
            <a:endParaRPr lang="en-US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th-TH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9.ผศ.ดร.สุรีย์ 	ธรรมิกบวร	มหาวิทยาลัยอุบลราชธานี</a:t>
            </a:r>
            <a:endParaRPr lang="en-US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th-TH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10.นางสาวเมทินี 	มาเวียง		มหาวิทยาลัยอุบลราชธานี</a:t>
            </a:r>
            <a:endParaRPr lang="th-TH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784976" cy="869950"/>
          </a:xfrm>
        </p:spPr>
        <p:txBody>
          <a:bodyPr>
            <a:noAutofit/>
          </a:bodyPr>
          <a:lstStyle/>
          <a:p>
            <a:pPr algn="l" defTabSz="914400">
              <a:spcBef>
                <a:spcPts val="0"/>
              </a:spcBef>
              <a:buNone/>
            </a:pPr>
            <a:r>
              <a:rPr lang="th-TH" sz="2900" dirty="0" smtClean="0">
                <a:solidFill>
                  <a:srgbClr val="4F271C"/>
                </a:solidFill>
                <a:latin typeface="Tahoma" pitchFamily="34" charset="0"/>
                <a:cs typeface="Tahoma" pitchFamily="34" charset="0"/>
              </a:rPr>
              <a:t>สรุป ประเด็นการแลกเปลี่ยนเรียนรู้ ด้านคุณธรรม จริยธรรม</a:t>
            </a:r>
            <a:endParaRPr lang="en-US" sz="2900" b="0" i="0" dirty="0">
              <a:solidFill>
                <a:srgbClr val="4F271C"/>
              </a:solidFill>
              <a:latin typeface="Tahoma" pitchFamily="34" charset="0"/>
              <a:cs typeface="Tahoma" pitchFamily="34" charset="0"/>
            </a:endParaRPr>
          </a:p>
        </p:txBody>
      </p:sp>
      <p:graphicFrame>
        <p:nvGraphicFramePr>
          <p:cNvPr id="6" name="ตาราง 5"/>
          <p:cNvGraphicFramePr>
            <a:graphicFrameLocks noGrp="1"/>
          </p:cNvGraphicFramePr>
          <p:nvPr/>
        </p:nvGraphicFramePr>
        <p:xfrm>
          <a:off x="2411760" y="1556792"/>
          <a:ext cx="6516215" cy="4565904"/>
        </p:xfrm>
        <a:graphic>
          <a:graphicData uri="http://schemas.openxmlformats.org/drawingml/2006/table">
            <a:tbl>
              <a:tblPr/>
              <a:tblGrid>
                <a:gridCol w="2171607"/>
                <a:gridCol w="2172304"/>
                <a:gridCol w="2172304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b="1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ประเด็นคุณธรรมจริยธรรม</a:t>
                      </a:r>
                      <a:endParaRPr lang="en-US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b="1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วิธีสอน</a:t>
                      </a:r>
                      <a:endParaRPr lang="en-US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b="1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การประเมินผลสัมฤทธิ์</a:t>
                      </a:r>
                      <a:endParaRPr lang="en-US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1.ความเมตตา</a:t>
                      </a:r>
                      <a:endParaRPr lang="en-US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-ใช้สื่อ </a:t>
                      </a:r>
                      <a:r>
                        <a:rPr lang="en-US" sz="20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VDO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-Talk Show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1.วิธีสะท้อนแนวคิด</a:t>
                      </a:r>
                      <a:endParaRPr lang="en-US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 -รับรู้ </a:t>
                      </a:r>
                      <a:endParaRPr lang="en-US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-ตระหนัก</a:t>
                      </a:r>
                      <a:endParaRPr lang="en-US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 -มุ่งมั่น</a:t>
                      </a:r>
                      <a:endParaRPr lang="en-US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2.ความมีวินัย</a:t>
                      </a:r>
                      <a:endParaRPr lang="en-US" sz="2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-การฝึกปฏิบัติ</a:t>
                      </a:r>
                      <a:endParaRPr lang="en-US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1.การเข้าเรียน</a:t>
                      </a:r>
                      <a:endParaRPr lang="en-US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2.การส่งงาน</a:t>
                      </a:r>
                      <a:endParaRPr lang="en-US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3.การเข้าร่วมกิจกรรม</a:t>
                      </a:r>
                      <a:endParaRPr lang="en-US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4.การประเมินตนเอง</a:t>
                      </a:r>
                      <a:endParaRPr lang="en-US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5.แบบประเมินคุณธรรม จริยธรรม</a:t>
                      </a:r>
                      <a:endParaRPr lang="en-US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 txBox="1">
            <a:spLocks/>
          </p:cNvSpPr>
          <p:nvPr/>
        </p:nvSpPr>
        <p:spPr>
          <a:xfrm>
            <a:off x="107504" y="116632"/>
            <a:ext cx="8784976" cy="869950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9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F271C"/>
                </a:solidFill>
                <a:effectLst/>
                <a:uLnTx/>
                <a:uFillTx/>
                <a:latin typeface="Tahoma" pitchFamily="34" charset="0"/>
                <a:ea typeface="+mj-ea"/>
                <a:cs typeface="Tahoma" pitchFamily="34" charset="0"/>
              </a:rPr>
              <a:t>สรุป ประเด็นการแลกเปลี่ยนเรียนรู้ ด้านคุณธรรม จริยธรรม</a:t>
            </a:r>
            <a:endParaRPr kumimoji="0" lang="en-US" sz="2900" b="0" i="0" u="none" strike="noStrike" kern="1200" cap="none" spc="0" normalizeH="0" baseline="0" noProof="0" dirty="0">
              <a:ln>
                <a:noFill/>
              </a:ln>
              <a:solidFill>
                <a:srgbClr val="4F271C"/>
              </a:solidFill>
              <a:effectLst/>
              <a:uLnTx/>
              <a:uFillTx/>
              <a:latin typeface="Tahoma" pitchFamily="34" charset="0"/>
              <a:ea typeface="+mj-ea"/>
              <a:cs typeface="Tahoma" pitchFamily="34" charset="0"/>
            </a:endParaRPr>
          </a:p>
        </p:txBody>
      </p:sp>
      <p:graphicFrame>
        <p:nvGraphicFramePr>
          <p:cNvPr id="6" name="ตาราง 5"/>
          <p:cNvGraphicFramePr>
            <a:graphicFrameLocks noGrp="1"/>
          </p:cNvGraphicFramePr>
          <p:nvPr/>
        </p:nvGraphicFramePr>
        <p:xfrm>
          <a:off x="611560" y="2175464"/>
          <a:ext cx="7560841" cy="4565904"/>
        </p:xfrm>
        <a:graphic>
          <a:graphicData uri="http://schemas.openxmlformats.org/drawingml/2006/table">
            <a:tbl>
              <a:tblPr/>
              <a:tblGrid>
                <a:gridCol w="2519741"/>
                <a:gridCol w="2520550"/>
                <a:gridCol w="2520550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3.ความรับผิดชอบ</a:t>
                      </a:r>
                      <a:endParaRPr lang="en-US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-การทำแผนการเรียนการสอนร่วมกันระหว่างผู้สอนและผู้เรียน</a:t>
                      </a:r>
                      <a:endParaRPr lang="en-US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-สร้างความเข้าใจในการเรียน </a:t>
                      </a:r>
                      <a:r>
                        <a:rPr lang="en-US" sz="20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Activity </a:t>
                      </a:r>
                      <a:r>
                        <a:rPr lang="th-TH" sz="20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และการวัดประเมินผล</a:t>
                      </a:r>
                      <a:endParaRPr lang="en-US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1.</a:t>
                      </a:r>
                      <a:r>
                        <a:rPr lang="en-US" sz="20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Rubric</a:t>
                      </a:r>
                      <a:r>
                        <a:rPr lang="th-TH" sz="20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ระบุเกณฑ์ในการประเมินตามที่ตกลงกัน</a:t>
                      </a:r>
                      <a:endParaRPr lang="en-US" sz="2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2.สังเกตพฤติกรรม</a:t>
                      </a:r>
                      <a:endParaRPr lang="en-US" sz="2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3.การทำงานเป็นทีม</a:t>
                      </a:r>
                      <a:endParaRPr lang="en-US" sz="2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4.การมอบหมายงานที่มีการแบ่งหน้าที่ชัดเจนและประเมินตามคุณภาพเป็นกลุ่ม</a:t>
                      </a:r>
                      <a:endParaRPr lang="en-US" sz="2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5.แบบประเมินคุณธรรม จริยธรรม</a:t>
                      </a:r>
                      <a:endParaRPr lang="en-US" sz="2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4.การตรงต่อเวลา</a:t>
                      </a:r>
                      <a:endParaRPr lang="en-US" sz="2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-การมอบหมายงานเป็นกลุ่ม</a:t>
                      </a:r>
                      <a:endParaRPr lang="en-US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1.การประเมินจากกิจกรรมโดยใช้แบบประเมิน</a:t>
                      </a:r>
                      <a:endParaRPr lang="en-US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ตาราง 6"/>
          <p:cNvGraphicFramePr>
            <a:graphicFrameLocks noGrp="1"/>
          </p:cNvGraphicFramePr>
          <p:nvPr/>
        </p:nvGraphicFramePr>
        <p:xfrm>
          <a:off x="611559" y="1527392"/>
          <a:ext cx="7596336" cy="652272"/>
        </p:xfrm>
        <a:graphic>
          <a:graphicData uri="http://schemas.openxmlformats.org/drawingml/2006/table">
            <a:tbl>
              <a:tblPr/>
              <a:tblGrid>
                <a:gridCol w="2531570"/>
                <a:gridCol w="2532383"/>
                <a:gridCol w="2532383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b="1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ประเด็นคุณธรรมจริยธรรม</a:t>
                      </a:r>
                      <a:endParaRPr lang="en-US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b="1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วิธีสอน</a:t>
                      </a:r>
                      <a:endParaRPr lang="en-US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b="1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การประเมินผลสัมฤทธิ์</a:t>
                      </a:r>
                      <a:endParaRPr lang="en-US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ตาราง 3"/>
          <p:cNvGraphicFramePr>
            <a:graphicFrameLocks noGrp="1"/>
          </p:cNvGraphicFramePr>
          <p:nvPr/>
        </p:nvGraphicFramePr>
        <p:xfrm>
          <a:off x="539552" y="2129428"/>
          <a:ext cx="7632849" cy="4565904"/>
        </p:xfrm>
        <a:graphic>
          <a:graphicData uri="http://schemas.openxmlformats.org/drawingml/2006/table">
            <a:tbl>
              <a:tblPr/>
              <a:tblGrid>
                <a:gridCol w="2543739"/>
                <a:gridCol w="2544555"/>
                <a:gridCol w="2544555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5.ความซื่อสัตย์</a:t>
                      </a:r>
                      <a:endParaRPr lang="en-US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-การใช้กรณีศึกษา</a:t>
                      </a:r>
                      <a:endParaRPr lang="en-US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1.ประเมินจากผลงาน</a:t>
                      </a:r>
                      <a:endParaRPr lang="en-US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2.ความครบถ้วนของงาน</a:t>
                      </a:r>
                      <a:endParaRPr lang="en-US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3.แบบประเมินคุณธรรม จริยธรรม</a:t>
                      </a:r>
                      <a:endParaRPr lang="en-US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6.ความพอเพียง</a:t>
                      </a:r>
                      <a:endParaRPr lang="en-US" sz="2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-การใช้ </a:t>
                      </a:r>
                      <a:r>
                        <a:rPr lang="en-US" sz="20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Active based Learning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-เน้นกระบวนการจิตตปัญญาศึกษา</a:t>
                      </a:r>
                      <a:endParaRPr lang="en-US" sz="2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-เน้นกิจกรรมฐานคิดและฐานปฏิบัติ</a:t>
                      </a:r>
                      <a:endParaRPr lang="en-US" sz="2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1.การใช้เครื่องมือต่าง ๆ เช่น สมุดบัญชีรับ-จ่าย, สมุดอนุทิน และใบกิจกรรม</a:t>
                      </a:r>
                      <a:endParaRPr lang="en-US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7.ความยุติธรรม</a:t>
                      </a:r>
                      <a:endParaRPr lang="en-US" sz="2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-สร้างความเข้าใจในการเรียน </a:t>
                      </a:r>
                      <a:r>
                        <a:rPr lang="en-US" sz="20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Activity </a:t>
                      </a:r>
                      <a:r>
                        <a:rPr lang="th-TH" sz="20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และการวัดประเมินผล</a:t>
                      </a:r>
                      <a:endParaRPr lang="en-US" sz="2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1.</a:t>
                      </a:r>
                      <a:r>
                        <a:rPr lang="en-US" sz="20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Rubric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1"/>
          <p:cNvSpPr txBox="1">
            <a:spLocks/>
          </p:cNvSpPr>
          <p:nvPr/>
        </p:nvSpPr>
        <p:spPr>
          <a:xfrm>
            <a:off x="179512" y="548680"/>
            <a:ext cx="8784976" cy="653926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9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F271C"/>
                </a:solidFill>
                <a:effectLst/>
                <a:uLnTx/>
                <a:uFillTx/>
                <a:latin typeface="Tahoma" pitchFamily="34" charset="0"/>
                <a:ea typeface="+mj-ea"/>
                <a:cs typeface="Tahoma" pitchFamily="34" charset="0"/>
              </a:rPr>
              <a:t>สรุป ประเด็นการแลกเปลี่ยนเรียนรู้ ด้านคุณธรรม จริยธรรม</a:t>
            </a:r>
            <a:endParaRPr kumimoji="0" lang="en-US" sz="2900" b="0" i="0" u="none" strike="noStrike" kern="1200" cap="none" spc="0" normalizeH="0" baseline="0" noProof="0" dirty="0">
              <a:ln>
                <a:noFill/>
              </a:ln>
              <a:solidFill>
                <a:srgbClr val="4F271C"/>
              </a:solidFill>
              <a:effectLst/>
              <a:uLnTx/>
              <a:uFillTx/>
              <a:latin typeface="Tahoma" pitchFamily="34" charset="0"/>
              <a:ea typeface="+mj-ea"/>
              <a:cs typeface="Tahoma" pitchFamily="34" charset="0"/>
            </a:endParaRPr>
          </a:p>
        </p:txBody>
      </p:sp>
      <p:graphicFrame>
        <p:nvGraphicFramePr>
          <p:cNvPr id="6" name="ตาราง 5"/>
          <p:cNvGraphicFramePr>
            <a:graphicFrameLocks noGrp="1"/>
          </p:cNvGraphicFramePr>
          <p:nvPr/>
        </p:nvGraphicFramePr>
        <p:xfrm>
          <a:off x="539552" y="1481356"/>
          <a:ext cx="7619196" cy="652272"/>
        </p:xfrm>
        <a:graphic>
          <a:graphicData uri="http://schemas.openxmlformats.org/drawingml/2006/table">
            <a:tbl>
              <a:tblPr/>
              <a:tblGrid>
                <a:gridCol w="2539188"/>
                <a:gridCol w="2540004"/>
                <a:gridCol w="2540004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b="1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ประเด็นคุณธรรมจริยธรรม</a:t>
                      </a:r>
                      <a:endParaRPr lang="en-US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b="1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วิธีสอน</a:t>
                      </a:r>
                      <a:endParaRPr lang="en-US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b="1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การประเมินผลสัมฤทธิ์</a:t>
                      </a:r>
                      <a:endParaRPr lang="en-US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ตาราง 3"/>
          <p:cNvGraphicFramePr>
            <a:graphicFrameLocks noGrp="1"/>
          </p:cNvGraphicFramePr>
          <p:nvPr/>
        </p:nvGraphicFramePr>
        <p:xfrm>
          <a:off x="539552" y="2348880"/>
          <a:ext cx="7776864" cy="2282952"/>
        </p:xfrm>
        <a:graphic>
          <a:graphicData uri="http://schemas.openxmlformats.org/drawingml/2006/table">
            <a:tbl>
              <a:tblPr/>
              <a:tblGrid>
                <a:gridCol w="2664296"/>
                <a:gridCol w="2448272"/>
                <a:gridCol w="2664296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8.จิตสาธารณะและเสียสละ</a:t>
                      </a:r>
                      <a:endParaRPr lang="en-US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-การฝึกปฏิบัติ</a:t>
                      </a:r>
                      <a:endParaRPr lang="en-US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1.การสังเกตพฤติกรรม</a:t>
                      </a:r>
                      <a:endParaRPr lang="en-US" sz="2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9.จรรยาบรรณวิชาชีพ</a:t>
                      </a:r>
                      <a:endParaRPr lang="en-US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-การใช้กรณีศึกษา</a:t>
                      </a:r>
                      <a:endParaRPr lang="en-US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-การอภิปราย</a:t>
                      </a:r>
                      <a:endParaRPr lang="en-US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</a:t>
                      </a:r>
                      <a:r>
                        <a:rPr lang="th-TH" sz="20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บทบาทสมมุติ</a:t>
                      </a:r>
                      <a:endParaRPr lang="en-US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-เรียนรู้ด้วยตนเอง</a:t>
                      </a:r>
                      <a:endParaRPr lang="en-US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1.แบบประเมินตนเอง เช่น แบบ </a:t>
                      </a:r>
                      <a:r>
                        <a:rPr lang="en-US" sz="20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MEQ, MCQ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2.สังเกตพฤติกรรม</a:t>
                      </a:r>
                      <a:endParaRPr lang="en-US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3.ผลงานและรายงานที่ได้รับมอบหมาย</a:t>
                      </a:r>
                      <a:endParaRPr lang="en-US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ตาราง 4"/>
          <p:cNvGraphicFramePr>
            <a:graphicFrameLocks noGrp="1"/>
          </p:cNvGraphicFramePr>
          <p:nvPr/>
        </p:nvGraphicFramePr>
        <p:xfrm>
          <a:off x="539552" y="1700808"/>
          <a:ext cx="7776864" cy="652272"/>
        </p:xfrm>
        <a:graphic>
          <a:graphicData uri="http://schemas.openxmlformats.org/drawingml/2006/table">
            <a:tbl>
              <a:tblPr/>
              <a:tblGrid>
                <a:gridCol w="2664296"/>
                <a:gridCol w="2448272"/>
                <a:gridCol w="2664296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b="1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ประเด็นคุณธรรมจริยธรรม</a:t>
                      </a:r>
                      <a:endParaRPr lang="en-US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b="1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วิธีสอน</a:t>
                      </a:r>
                      <a:endParaRPr lang="en-US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b="1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การประเมินผลสัมฤทธิ์</a:t>
                      </a:r>
                      <a:endParaRPr lang="en-US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Rectangle 1"/>
          <p:cNvSpPr txBox="1">
            <a:spLocks/>
          </p:cNvSpPr>
          <p:nvPr/>
        </p:nvSpPr>
        <p:spPr>
          <a:xfrm>
            <a:off x="179512" y="548680"/>
            <a:ext cx="8784976" cy="653926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9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F271C"/>
                </a:solidFill>
                <a:effectLst/>
                <a:uLnTx/>
                <a:uFillTx/>
                <a:latin typeface="Tahoma" pitchFamily="34" charset="0"/>
                <a:ea typeface="+mj-ea"/>
                <a:cs typeface="Tahoma" pitchFamily="34" charset="0"/>
              </a:rPr>
              <a:t>สรุป ประเด็นการแลกเปลี่ยนเรียนรู้ ด้านคุณธรรม จริยธรรม</a:t>
            </a:r>
            <a:endParaRPr kumimoji="0" lang="en-US" sz="2900" b="0" i="0" u="none" strike="noStrike" kern="1200" cap="none" spc="0" normalizeH="0" baseline="0" noProof="0" dirty="0">
              <a:ln>
                <a:noFill/>
              </a:ln>
              <a:solidFill>
                <a:srgbClr val="4F271C"/>
              </a:solidFill>
              <a:effectLst/>
              <a:uLnTx/>
              <a:uFillTx/>
              <a:latin typeface="Tahoma" pitchFamily="34" charset="0"/>
              <a:ea typeface="+mj-ea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 txBox="1">
            <a:spLocks/>
          </p:cNvSpPr>
          <p:nvPr/>
        </p:nvSpPr>
        <p:spPr>
          <a:xfrm>
            <a:off x="395536" y="404664"/>
            <a:ext cx="8101408" cy="653926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9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F271C"/>
                </a:solidFill>
                <a:effectLst/>
                <a:uLnTx/>
                <a:uFillTx/>
                <a:latin typeface="Tahoma" pitchFamily="34" charset="0"/>
                <a:ea typeface="+mj-ea"/>
                <a:cs typeface="Tahoma" pitchFamily="34" charset="0"/>
              </a:rPr>
              <a:t>ประเด็นการแลกเปลี่ยนเรียนรู้ ด้านคุณธรรม จริยธรรม</a:t>
            </a:r>
            <a:endParaRPr kumimoji="0" lang="en-US" sz="2900" b="0" i="0" u="none" strike="noStrike" kern="1200" cap="none" spc="0" normalizeH="0" baseline="0" noProof="0" dirty="0">
              <a:ln>
                <a:noFill/>
              </a:ln>
              <a:solidFill>
                <a:srgbClr val="4F271C"/>
              </a:solidFill>
              <a:effectLst/>
              <a:uLnTx/>
              <a:uFillTx/>
              <a:latin typeface="Tahoma" pitchFamily="34" charset="0"/>
              <a:ea typeface="+mj-ea"/>
              <a:cs typeface="Tahoma" pitchFamily="34" charset="0"/>
            </a:endParaRPr>
          </a:p>
        </p:txBody>
      </p:sp>
      <p:sp>
        <p:nvSpPr>
          <p:cNvPr id="5" name="Rectangle 1"/>
          <p:cNvSpPr txBox="1">
            <a:spLocks/>
          </p:cNvSpPr>
          <p:nvPr/>
        </p:nvSpPr>
        <p:spPr>
          <a:xfrm>
            <a:off x="0" y="1484784"/>
            <a:ext cx="3563888" cy="864096"/>
          </a:xfrm>
          <a:prstGeom prst="rect">
            <a:avLst/>
          </a:prstGeom>
        </p:spPr>
        <p:txBody>
          <a:bodyPr vert="horz" anchor="t">
            <a:normAutofit fontScale="92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891A7">
                    <a:lumMod val="75000"/>
                  </a:srgbClr>
                </a:solidFill>
                <a:effectLst/>
                <a:uLnTx/>
                <a:uFillTx/>
                <a:latin typeface="Tahoma" pitchFamily="34" charset="0"/>
                <a:ea typeface="+mj-ea"/>
                <a:cs typeface="Tahoma" pitchFamily="34" charset="0"/>
              </a:rPr>
              <a:t>ด้านความ</a:t>
            </a:r>
            <a:r>
              <a:rPr kumimoji="0" lang="th-TH" sz="3600" b="1" i="0" u="none" strike="noStrike" kern="1200" cap="none" spc="0" normalizeH="0" noProof="0" dirty="0" smtClean="0">
                <a:ln>
                  <a:noFill/>
                </a:ln>
                <a:solidFill>
                  <a:srgbClr val="3891A7">
                    <a:lumMod val="75000"/>
                  </a:srgbClr>
                </a:solidFill>
                <a:effectLst/>
                <a:uLnTx/>
                <a:uFillTx/>
                <a:latin typeface="Tahoma" pitchFamily="34" charset="0"/>
                <a:ea typeface="+mj-ea"/>
                <a:cs typeface="Tahoma" pitchFamily="34" charset="0"/>
              </a:rPr>
              <a:t>ซื่อสัตย์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3891A7">
                  <a:lumMod val="75000"/>
                </a:srgbClr>
              </a:solidFill>
              <a:effectLst/>
              <a:uLnTx/>
              <a:uFillTx/>
              <a:latin typeface="Tahoma" pitchFamily="34" charset="0"/>
              <a:ea typeface="+mj-ea"/>
              <a:cs typeface="Tahoma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79523" y="2156078"/>
            <a:ext cx="7548861" cy="48013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b="1" u="sng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นิยามของคำว่า ซื่อสัตย์</a:t>
            </a:r>
            <a:endParaRPr lang="en-US" b="1" u="sng" dirty="0" smtClean="0">
              <a:solidFill>
                <a:schemeClr val="accent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th-TH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ความซื่อสัตย์ หมายถึง พฤติกรรมที่สะท้อนถึงความซื่อสัตย์ที่มีต่อตนเอง </a:t>
            </a:r>
          </a:p>
          <a:p>
            <a:r>
              <a:rPr lang="th-TH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ที่มีต่อเพื่อนร่วมงาน ที่มีต่อวิชาชีพและต่อสังคม</a:t>
            </a:r>
          </a:p>
          <a:p>
            <a:r>
              <a:rPr lang="th-TH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endParaRPr lang="en-US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th-TH" b="1" u="sng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กรณีศึกษาที่พบในด้านความซื่อสัตย์ </a:t>
            </a:r>
            <a:endParaRPr lang="en-US" b="1" u="sng" dirty="0" smtClean="0">
              <a:solidFill>
                <a:schemeClr val="accent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th-TH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1. ลอกรายงานจากเพื่อน </a:t>
            </a:r>
          </a:p>
          <a:p>
            <a:r>
              <a:rPr lang="th-TH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2. ลอกคำตอบเวลาสอบ </a:t>
            </a:r>
          </a:p>
          <a:p>
            <a:r>
              <a:rPr lang="th-TH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3. คัดลอกงานโดยไม่อ้างอิง</a:t>
            </a:r>
            <a:endParaRPr lang="en-US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th-TH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4. การเขียนรายงานและสร้างหลักฐานเท็จ </a:t>
            </a:r>
          </a:p>
          <a:p>
            <a:r>
              <a:rPr lang="th-TH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5. โกหกอาจารย์เพื่อผลประโยชน์ของตนเอง</a:t>
            </a:r>
          </a:p>
          <a:p>
            <a:endParaRPr lang="en-US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th-TH" b="1" u="sng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เทคนิค หรือ วิธีการที่ใช้ในการประเมิน</a:t>
            </a:r>
            <a:endParaRPr lang="en-US" b="1" u="sng" dirty="0" smtClean="0">
              <a:solidFill>
                <a:schemeClr val="accent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th-TH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1. การใช้ </a:t>
            </a: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Rubric Score</a:t>
            </a:r>
          </a:p>
          <a:p>
            <a:r>
              <a:rPr lang="th-TH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2. การควบคุมอย่างเข้มงวดตามกฎเกณฑ์ที่กำหนด</a:t>
            </a:r>
            <a:endParaRPr lang="en-US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th-TH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3. การสังเกตพฤติกรรม</a:t>
            </a:r>
            <a:endParaRPr lang="en-US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th-TH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4. การซักถามในและนอกชั้นเรียน</a:t>
            </a:r>
            <a:endParaRPr lang="en-US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th-TH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 txBox="1">
            <a:spLocks/>
          </p:cNvSpPr>
          <p:nvPr/>
        </p:nvSpPr>
        <p:spPr>
          <a:xfrm>
            <a:off x="395536" y="404664"/>
            <a:ext cx="8101408" cy="653926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9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F271C"/>
                </a:solidFill>
                <a:effectLst/>
                <a:uLnTx/>
                <a:uFillTx/>
                <a:latin typeface="Tahoma" pitchFamily="34" charset="0"/>
                <a:ea typeface="+mj-ea"/>
                <a:cs typeface="Tahoma" pitchFamily="34" charset="0"/>
              </a:rPr>
              <a:t>ประเด็นการแลกเปลี่ยนเรียนรู้ ด้านคุณธรรม จริยธรรม</a:t>
            </a:r>
            <a:endParaRPr kumimoji="0" lang="en-US" sz="2900" b="0" i="0" u="none" strike="noStrike" kern="1200" cap="none" spc="0" normalizeH="0" baseline="0" noProof="0" dirty="0">
              <a:ln>
                <a:noFill/>
              </a:ln>
              <a:solidFill>
                <a:srgbClr val="4F271C"/>
              </a:solidFill>
              <a:effectLst/>
              <a:uLnTx/>
              <a:uFillTx/>
              <a:latin typeface="Tahoma" pitchFamily="34" charset="0"/>
              <a:ea typeface="+mj-ea"/>
              <a:cs typeface="Tahoma" pitchFamily="34" charset="0"/>
            </a:endParaRPr>
          </a:p>
        </p:txBody>
      </p:sp>
      <p:sp>
        <p:nvSpPr>
          <p:cNvPr id="5" name="Rectangle 1"/>
          <p:cNvSpPr txBox="1">
            <a:spLocks/>
          </p:cNvSpPr>
          <p:nvPr/>
        </p:nvSpPr>
        <p:spPr>
          <a:xfrm>
            <a:off x="179512" y="1628800"/>
            <a:ext cx="3960440" cy="864096"/>
          </a:xfrm>
          <a:prstGeom prst="rect">
            <a:avLst/>
          </a:prstGeom>
        </p:spPr>
        <p:txBody>
          <a:bodyPr vert="horz" anchor="t">
            <a:normAutofit fontScale="92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891A7">
                    <a:lumMod val="75000"/>
                  </a:srgbClr>
                </a:solidFill>
                <a:effectLst/>
                <a:uLnTx/>
                <a:uFillTx/>
                <a:latin typeface="Tahoma" pitchFamily="34" charset="0"/>
                <a:ea typeface="+mj-ea"/>
                <a:cs typeface="Tahoma" pitchFamily="34" charset="0"/>
              </a:rPr>
              <a:t>ด้านความรับผิดชอบ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3891A7">
                  <a:lumMod val="75000"/>
                </a:srgbClr>
              </a:solidFill>
              <a:effectLst/>
              <a:uLnTx/>
              <a:uFillTx/>
              <a:latin typeface="Tahoma" pitchFamily="34" charset="0"/>
              <a:ea typeface="+mj-ea"/>
              <a:cs typeface="Tahoma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7504" y="2348880"/>
            <a:ext cx="8973932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b="1" u="sng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ขอบข่ายของ คำว่า ความรับผิดชอบ</a:t>
            </a:r>
            <a:endParaRPr lang="en-US" b="1" u="sng" dirty="0" smtClean="0">
              <a:solidFill>
                <a:schemeClr val="accent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th-TH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 1.1 ความรับผิดชอบต่อตนเอง (งาน, บทบาทและหน้าที่)</a:t>
            </a:r>
            <a:endParaRPr lang="en-US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th-TH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 1.2 ความรับผิดชอบต่อบุคคลอื่น (เพื่อนร่วมงาน, บุคคลใกล้เคียง, เพื่อนร่วมวิชาชีพ)</a:t>
            </a:r>
            <a:endParaRPr lang="en-US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th-TH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 1.3 ความรับผิดชอบต่อสังคม</a:t>
            </a:r>
          </a:p>
          <a:p>
            <a:endParaRPr lang="en-US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th-TH" b="1" u="sng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ประเด็นที่พิจารณาในด้าน ความรับผิดชอบ</a:t>
            </a:r>
            <a:endParaRPr lang="en-US" b="1" u="sng" dirty="0" smtClean="0">
              <a:solidFill>
                <a:schemeClr val="accent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th-TH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 2.1 การเข้าเรียน </a:t>
            </a:r>
            <a:endParaRPr lang="en-US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th-TH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 2.2 ส่งงานตรงตามกำหนด</a:t>
            </a:r>
            <a:endParaRPr lang="en-US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th-TH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 2.3 ตรงต่อเวลา</a:t>
            </a:r>
            <a:endParaRPr lang="en-US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th-TH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 2.4 จิตสาธารณะ หรือจิตอาสา</a:t>
            </a:r>
            <a:endParaRPr lang="en-US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th-TH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f10352479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irectSourceMarket xmlns="c0164e30-f6e2-4fcb-a5e1-373c3bc191c6">english</DirectSourceMarket>
    <MarketSpecific xmlns="c0164e30-f6e2-4fcb-a5e1-373c3bc191c6" xsi:nil="true"/>
    <ApprovalStatus xmlns="c0164e30-f6e2-4fcb-a5e1-373c3bc191c6">InProgress</ApprovalStatus>
    <PrimaryImageGen xmlns="c0164e30-f6e2-4fcb-a5e1-373c3bc191c6">true</PrimaryImageGen>
    <ThumbnailAssetId xmlns="c0164e30-f6e2-4fcb-a5e1-373c3bc191c6" xsi:nil="true"/>
    <NumericId xmlns="c0164e30-f6e2-4fcb-a5e1-373c3bc191c6">-1</NumericId>
    <BusinessGroup xmlns="c0164e30-f6e2-4fcb-a5e1-373c3bc191c6" xsi:nil="true"/>
    <TPFriendlyName xmlns="c0164e30-f6e2-4fcb-a5e1-373c3bc191c6">งานนำเสนอทางวิชาการสำหรับหลักสูตรระดับวิทยาลัย (การออกแบบกระดาษและดินสอ)</TPFriendlyName>
    <SourceTitle xmlns="c0164e30-f6e2-4fcb-a5e1-373c3bc191c6">Academic presentation for college course (paper and pencil design)</SourceTitle>
    <APEditor xmlns="c0164e30-f6e2-4fcb-a5e1-373c3bc191c6">
      <UserInfo>
        <DisplayName>REDMOND\v-luannv</DisplayName>
        <AccountId>82</AccountId>
        <AccountType/>
      </UserInfo>
    </APEditor>
    <OpenTemplate xmlns="c0164e30-f6e2-4fcb-a5e1-373c3bc191c6">true</OpenTemplate>
    <UALocComments xmlns="c0164e30-f6e2-4fcb-a5e1-373c3bc191c6" xsi:nil="true"/>
    <ParentAssetId xmlns="c0164e30-f6e2-4fcb-a5e1-373c3bc191c6" xsi:nil="true"/>
    <PublishStatusLookup xmlns="c0164e30-f6e2-4fcb-a5e1-373c3bc191c6">
      <Value>38988</Value>
      <Value>237651</Value>
    </PublishStatusLookup>
    <IntlLangReviewDate xmlns="c0164e30-f6e2-4fcb-a5e1-373c3bc191c6" xsi:nil="true"/>
    <LastPublishResultLookup xmlns="c0164e30-f6e2-4fcb-a5e1-373c3bc191c6" xsi:nil="true"/>
    <MachineTranslated xmlns="c0164e30-f6e2-4fcb-a5e1-373c3bc191c6">false</MachineTranslated>
    <OriginalSourceMarket xmlns="c0164e30-f6e2-4fcb-a5e1-373c3bc191c6">english</OriginalSourceMarket>
    <ClipArtFilename xmlns="c0164e30-f6e2-4fcb-a5e1-373c3bc191c6" xsi:nil="true"/>
    <APDescription xmlns="c0164e30-f6e2-4fcb-a5e1-373c3bc191c6" xsi:nil="true"/>
    <ContentItem xmlns="c0164e30-f6e2-4fcb-a5e1-373c3bc191c6" xsi:nil="true"/>
    <TPInstallLocation xmlns="c0164e30-f6e2-4fcb-a5e1-373c3bc191c6">{My Templates}</TPInstallLocation>
    <APAuthor xmlns="c0164e30-f6e2-4fcb-a5e1-373c3bc191c6">
      <UserInfo>
        <DisplayName>REDMOND\cynvey</DisplayName>
        <AccountId>141</AccountId>
        <AccountType/>
      </UserInfo>
    </APAuthor>
    <TPAppVersion xmlns="c0164e30-f6e2-4fcb-a5e1-373c3bc191c6">12</TPAppVersion>
    <TPCommandLine xmlns="c0164e30-f6e2-4fcb-a5e1-373c3bc191c6">{PP} /n {FilePath}</TPCommandLine>
    <PublishTargets xmlns="c0164e30-f6e2-4fcb-a5e1-373c3bc191c6">OfficeOnline</PublishTargets>
    <TimesCloned xmlns="c0164e30-f6e2-4fcb-a5e1-373c3bc191c6" xsi:nil="true"/>
    <EditorialStatus xmlns="c0164e30-f6e2-4fcb-a5e1-373c3bc191c6" xsi:nil="true"/>
    <LastModifiedDateTime xmlns="c0164e30-f6e2-4fcb-a5e1-373c3bc191c6" xsi:nil="true"/>
    <TPLaunchHelpLinkType xmlns="c0164e30-f6e2-4fcb-a5e1-373c3bc191c6">Template</TPLaunchHelpLinkType>
    <AssetStart xmlns="c0164e30-f6e2-4fcb-a5e1-373c3bc191c6">2009-01-02T00:00:00+00:00</AssetStart>
    <LastHandOff xmlns="c0164e30-f6e2-4fcb-a5e1-373c3bc191c6" xsi:nil="true"/>
    <AcquiredFrom xmlns="c0164e30-f6e2-4fcb-a5e1-373c3bc191c6" xsi:nil="true"/>
    <Provider xmlns="c0164e30-f6e2-4fcb-a5e1-373c3bc191c6">EY006220130</Provider>
    <TPClientViewer xmlns="c0164e30-f6e2-4fcb-a5e1-373c3bc191c6">Microsoft Office PowerPoint</TPClientViewer>
    <UACurrentWords xmlns="c0164e30-f6e2-4fcb-a5e1-373c3bc191c6">0</UACurrentWords>
    <UALocRecommendation xmlns="c0164e30-f6e2-4fcb-a5e1-373c3bc191c6">Localize</UALocRecommendation>
    <ArtSampleDocs xmlns="c0164e30-f6e2-4fcb-a5e1-373c3bc191c6" xsi:nil="true"/>
    <IsDeleted xmlns="c0164e30-f6e2-4fcb-a5e1-373c3bc191c6">false</IsDeleted>
    <TemplateStatus xmlns="c0164e30-f6e2-4fcb-a5e1-373c3bc191c6" xsi:nil="true"/>
    <UANotes xmlns="c0164e30-f6e2-4fcb-a5e1-373c3bc191c6" xsi:nil="true"/>
    <ShowIn xmlns="c0164e30-f6e2-4fcb-a5e1-373c3bc191c6" xsi:nil="true"/>
    <VoteCount xmlns="c0164e30-f6e2-4fcb-a5e1-373c3bc191c6" xsi:nil="true"/>
    <CSXHash xmlns="c0164e30-f6e2-4fcb-a5e1-373c3bc191c6" xsi:nil="true"/>
    <CSXSubmissionMarket xmlns="c0164e30-f6e2-4fcb-a5e1-373c3bc191c6" xsi:nil="true"/>
    <AssetExpire xmlns="c0164e30-f6e2-4fcb-a5e1-373c3bc191c6">2029-05-12T00:00:00+00:00</AssetExpire>
    <DSATActionTaken xmlns="c0164e30-f6e2-4fcb-a5e1-373c3bc191c6" xsi:nil="true"/>
    <SubmitterId xmlns="c0164e30-f6e2-4fcb-a5e1-373c3bc191c6" xsi:nil="true"/>
    <TPExecutable xmlns="c0164e30-f6e2-4fcb-a5e1-373c3bc191c6" xsi:nil="true"/>
    <AssetType xmlns="c0164e30-f6e2-4fcb-a5e1-373c3bc191c6">TP</AssetType>
    <CSXSubmissionDate xmlns="c0164e30-f6e2-4fcb-a5e1-373c3bc191c6" xsi:nil="true"/>
    <ApprovalLog xmlns="c0164e30-f6e2-4fcb-a5e1-373c3bc191c6" xsi:nil="true"/>
    <BugNumber xmlns="c0164e30-f6e2-4fcb-a5e1-373c3bc191c6" xsi:nil="true"/>
    <CSXUpdate xmlns="c0164e30-f6e2-4fcb-a5e1-373c3bc191c6">false</CSXUpdate>
    <Milestone xmlns="c0164e30-f6e2-4fcb-a5e1-373c3bc191c6" xsi:nil="true"/>
    <OriginAsset xmlns="c0164e30-f6e2-4fcb-a5e1-373c3bc191c6" xsi:nil="true"/>
    <TPComponent xmlns="c0164e30-f6e2-4fcb-a5e1-373c3bc191c6">PPTFiles</TPComponent>
    <AssetId xmlns="c0164e30-f6e2-4fcb-a5e1-373c3bc191c6">TP010352479</AssetId>
    <IntlLocPriority xmlns="c0164e30-f6e2-4fcb-a5e1-373c3bc191c6" xsi:nil="true"/>
    <TPApplication xmlns="c0164e30-f6e2-4fcb-a5e1-373c3bc191c6">PowerPoint</TPApplication>
    <TPLaunchHelpLink xmlns="c0164e30-f6e2-4fcb-a5e1-373c3bc191c6" xsi:nil="true"/>
    <HandoffToMSDN xmlns="c0164e30-f6e2-4fcb-a5e1-373c3bc191c6" xsi:nil="true"/>
    <PlannedPubDate xmlns="c0164e30-f6e2-4fcb-a5e1-373c3bc191c6" xsi:nil="true"/>
    <IntlLangReviewer xmlns="c0164e30-f6e2-4fcb-a5e1-373c3bc191c6" xsi:nil="true"/>
    <CrawlForDependencies xmlns="c0164e30-f6e2-4fcb-a5e1-373c3bc191c6">false</CrawlForDependencies>
    <TrustLevel xmlns="c0164e30-f6e2-4fcb-a5e1-373c3bc191c6">1 Microsoft Managed Content</TrustLevel>
    <IsSearchable xmlns="c0164e30-f6e2-4fcb-a5e1-373c3bc191c6">false</IsSearchable>
    <TPNamespace xmlns="c0164e30-f6e2-4fcb-a5e1-373c3bc191c6">POWERPNT</TPNamespace>
    <Markets xmlns="c0164e30-f6e2-4fcb-a5e1-373c3bc191c6"/>
    <IntlLangReview xmlns="c0164e30-f6e2-4fcb-a5e1-373c3bc191c6" xsi:nil="true"/>
    <OutputCachingOn xmlns="c0164e30-f6e2-4fcb-a5e1-373c3bc191c6">false</OutputCachingOn>
    <UAProjectedTotalWords xmlns="c0164e30-f6e2-4fcb-a5e1-373c3bc191c6" xsi:nil="true"/>
    <LegacyData xmlns="c0164e30-f6e2-4fcb-a5e1-373c3bc191c6" xsi:nil="true"/>
    <Downloads xmlns="c0164e30-f6e2-4fcb-a5e1-373c3bc191c6">0</Downloads>
    <Providers xmlns="c0164e30-f6e2-4fcb-a5e1-373c3bc191c6" xsi:nil="true"/>
    <PolicheckWords xmlns="c0164e30-f6e2-4fcb-a5e1-373c3bc191c6" xsi:nil="true"/>
    <FriendlyTitle xmlns="c0164e30-f6e2-4fcb-a5e1-373c3bc191c6" xsi:nil="true"/>
    <TemplateTemplateType xmlns="c0164e30-f6e2-4fcb-a5e1-373c3bc191c6">PowerPoint 12 Default</TemplateTemplateType>
    <Manager xmlns="c0164e30-f6e2-4fcb-a5e1-373c3bc191c6" xsi:nil="true"/>
    <EditorialTags xmlns="c0164e30-f6e2-4fcb-a5e1-373c3bc191c6" xsi:nil="true"/>
    <OOCacheId xmlns="c0164e30-f6e2-4fcb-a5e1-373c3bc191c6" xsi:nil="true"/>
    <ScenarioTagsTaxHTField0 xmlns="c0164e30-f6e2-4fcb-a5e1-373c3bc191c6">
      <Terms xmlns="http://schemas.microsoft.com/office/infopath/2007/PartnerControls"/>
    </ScenarioTagsTaxHTField0>
    <LocLastLocAttemptVersionTypeLookup xmlns="c0164e30-f6e2-4fcb-a5e1-373c3bc191c6" xsi:nil="true"/>
    <LocComments xmlns="c0164e30-f6e2-4fcb-a5e1-373c3bc191c6" xsi:nil="true"/>
    <LocManualTestRequired xmlns="c0164e30-f6e2-4fcb-a5e1-373c3bc191c6" xsi:nil="true"/>
    <LocProcessedForMarketsLookup xmlns="c0164e30-f6e2-4fcb-a5e1-373c3bc191c6" xsi:nil="true"/>
    <RecommendationsModifier xmlns="c0164e30-f6e2-4fcb-a5e1-373c3bc191c6" xsi:nil="true"/>
    <LocOverallLocStatusLookup xmlns="c0164e30-f6e2-4fcb-a5e1-373c3bc191c6" xsi:nil="true"/>
    <BlockPublish xmlns="c0164e30-f6e2-4fcb-a5e1-373c3bc191c6" xsi:nil="true"/>
    <LocOverallPublishStatusLookup xmlns="c0164e30-f6e2-4fcb-a5e1-373c3bc191c6" xsi:nil="true"/>
    <LocRecommendedHandoff xmlns="c0164e30-f6e2-4fcb-a5e1-373c3bc191c6" xsi:nil="true"/>
    <CampaignTagsTaxHTField0 xmlns="c0164e30-f6e2-4fcb-a5e1-373c3bc191c6">
      <Terms xmlns="http://schemas.microsoft.com/office/infopath/2007/PartnerControls"/>
    </CampaignTagsTaxHTField0>
    <LocLastLocAttemptVersionLookup xmlns="c0164e30-f6e2-4fcb-a5e1-373c3bc191c6">21757</LocLastLocAttemptVersionLookup>
    <InternalTagsTaxHTField0 xmlns="c0164e30-f6e2-4fcb-a5e1-373c3bc191c6">
      <Terms xmlns="http://schemas.microsoft.com/office/infopath/2007/PartnerControls"/>
    </InternalTagsTaxHTField0>
    <LocProcessedForHandoffsLookup xmlns="c0164e30-f6e2-4fcb-a5e1-373c3bc191c6" xsi:nil="true"/>
    <LocalizationTagsTaxHTField0 xmlns="c0164e30-f6e2-4fcb-a5e1-373c3bc191c6">
      <Terms xmlns="http://schemas.microsoft.com/office/infopath/2007/PartnerControls"/>
    </LocalizationTagsTaxHTField0>
    <LocOverallHandbackStatusLookup xmlns="c0164e30-f6e2-4fcb-a5e1-373c3bc191c6" xsi:nil="true"/>
    <LocNewPublishedVersionLookup xmlns="c0164e30-f6e2-4fcb-a5e1-373c3bc191c6" xsi:nil="true"/>
    <LocPublishedDependentAssetsLookup xmlns="c0164e30-f6e2-4fcb-a5e1-373c3bc191c6" xsi:nil="true"/>
    <FeatureTagsTaxHTField0 xmlns="c0164e30-f6e2-4fcb-a5e1-373c3bc191c6">
      <Terms xmlns="http://schemas.microsoft.com/office/infopath/2007/PartnerControls"/>
    </FeatureTagsTaxHTField0>
    <LocOverallPreviewStatusLookup xmlns="c0164e30-f6e2-4fcb-a5e1-373c3bc191c6" xsi:nil="true"/>
    <LocPublishedLinkedAssetsLookup xmlns="c0164e30-f6e2-4fcb-a5e1-373c3bc191c6" xsi:nil="true"/>
    <TaxCatchAll xmlns="c0164e30-f6e2-4fcb-a5e1-373c3bc191c6"/>
    <OriginalRelease xmlns="c0164e30-f6e2-4fcb-a5e1-373c3bc191c6">14</OriginalRelease>
    <LocMarketGroupTiers2 xmlns="c0164e30-f6e2-4fcb-a5e1-373c3bc191c6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D0CEEBE0F37842489D6D993FE8FD8A0604009474E9FCFE7DB94596F9220168507702" ma:contentTypeVersion="56" ma:contentTypeDescription="Create a new document." ma:contentTypeScope="" ma:versionID="0c5f6e950f74e8da822328d5552083a0">
  <xsd:schema xmlns:xsd="http://www.w3.org/2001/XMLSchema" xmlns:xs="http://www.w3.org/2001/XMLSchema" xmlns:p="http://schemas.microsoft.com/office/2006/metadata/properties" xmlns:ns2="c0164e30-f6e2-4fcb-a5e1-373c3bc191c6" targetNamespace="http://schemas.microsoft.com/office/2006/metadata/properties" ma:root="true" ma:fieldsID="f53ec9386c10af17528d9cdb678f9f90" ns2:_="">
    <xsd:import namespace="c0164e30-f6e2-4fcb-a5e1-373c3bc191c6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164e30-f6e2-4fcb-a5e1-373c3bc191c6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0:00:00Z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BlockPublish" ma:index="12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3" nillable="true" ma:displayName="Bug Number" ma:default="" ma:internalName="BugNumber" ma:readOnly="false">
      <xsd:simpleType>
        <xsd:restriction base="dms:Text"/>
      </xsd:simpleType>
    </xsd:element>
    <xsd:element name="CampaignTagsTaxHTField0" ma:index="15" nillable="true" ma:taxonomy="true" ma:internalName="CampaignTagsTaxHTField0" ma:taxonomyFieldName="CampaignTags" ma:displayName="Campaigns" ma:readOnly="false" ma:default="" ma:fieldId="{3bb7ccf3-6c22-489f-873a-b77aa244ba62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6" nillable="true" ma:displayName="Client Viewer" ma:default="" ma:internalName="TPClientViewer">
      <xsd:simpleType>
        <xsd:restriction base="dms:Text"/>
      </xsd:simpleType>
    </xsd:element>
    <xsd:element name="ClipArtFilename" ma:index="17" nillable="true" ma:displayName="Clip Art Name" ma:default="" ma:internalName="ClipArtFilename" ma:readOnly="false">
      <xsd:simpleType>
        <xsd:restriction base="dms:Text"/>
      </xsd:simpleType>
    </xsd:element>
    <xsd:element name="TPCommandLine" ma:index="18" nillable="true" ma:displayName="Command Line" ma:default="" ma:internalName="TPCommandLine">
      <xsd:simpleType>
        <xsd:restriction base="dms:Text"/>
      </xsd:simpleType>
    </xsd:element>
    <xsd:element name="TPComponent" ma:index="19" nillable="true" ma:displayName="Component" ma:default="" ma:internalName="TPComponent">
      <xsd:simpleType>
        <xsd:restriction base="dms:Text"/>
      </xsd:simpleType>
    </xsd:element>
    <xsd:element name="ContentItem" ma:index="20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2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5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6" nillable="true" ma:displayName="CSX Submission Market" ma:default="" ma:list="{95283750-1901-4DB4-A125-8ACBF66C0279}" ma:internalName="CSXSubmissionMarket" ma:readOnly="false" ma:showField="MarketName" ma:web="c0164e30-f6e2-4fcb-a5e1-373c3bc191c6">
      <xsd:simpleType>
        <xsd:restriction base="dms:Lookup"/>
      </xsd:simpleType>
    </xsd:element>
    <xsd:element name="CSXUpdate" ma:index="27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8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29" nillable="true" ma:displayName="Deleted?" ma:default="" ma:internalName="IsDeleted" ma:readOnly="false">
      <xsd:simpleType>
        <xsd:restriction base="dms:Boolean"/>
      </xsd:simpleType>
    </xsd:element>
    <xsd:element name="APDescription" ma:index="30" nillable="true" ma:displayName="Description" ma:default="" ma:internalName="APDescription" ma:readOnly="false">
      <xsd:simpleType>
        <xsd:restriction base="dms:Note"/>
      </xsd:simpleType>
    </xsd:element>
    <xsd:element name="DirectSourceMarket" ma:index="31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2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3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4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5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6" nillable="true" ma:displayName="Editorial Tags" ma:default="" ma:internalName="EditorialTags">
      <xsd:simpleType>
        <xsd:restriction base="dms:Unknown"/>
      </xsd:simpleType>
    </xsd:element>
    <xsd:element name="TPExecutable" ma:index="37" nillable="true" ma:displayName="Executable" ma:default="" ma:internalName="TPExecutable">
      <xsd:simpleType>
        <xsd:restriction base="dms:Text"/>
      </xsd:simpleType>
    </xsd:element>
    <xsd:element name="FeatureTagsTaxHTField0" ma:index="39" nillable="true" ma:taxonomy="true" ma:internalName="FeatureTagsTaxHTField0" ma:taxonomyFieldName="FeatureTags" ma:displayName="Features" ma:readOnly="false" ma:default="" ma:fieldId="{25ebe6e9-1361-43dd-b4ff-d2862b9e8983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0" nillable="true" ma:displayName="Friendly Name" ma:default="" ma:internalName="TPFriendlyName">
      <xsd:simpleType>
        <xsd:restriction base="dms:Text"/>
      </xsd:simpleType>
    </xsd:element>
    <xsd:element name="FriendlyTitle" ma:index="41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2" nillable="true" ma:displayName="Generate Images?" ma:default="true" ma:internalName="PrimaryImageGen">
      <xsd:simpleType>
        <xsd:restriction base="dms:Boolean"/>
      </xsd:simpleType>
    </xsd:element>
    <xsd:element name="HandoffToMSDN" ma:index="43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4" nillable="true" ma:displayName="InProjectListLookup" ma:list="{AF856932-3D43-4527-996A-E8B3B7B1C37C}" ma:internalName="InProjectListLookup" ma:readOnly="true" ma:showField="InProjectList" ma:web="c0164e30-f6e2-4fcb-a5e1-373c3bc191c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5" nillable="true" ma:displayName="Install Location" ma:default="" ma:internalName="TPInstallLocation">
      <xsd:simpleType>
        <xsd:restriction base="dms:Text"/>
      </xsd:simpleType>
    </xsd:element>
    <xsd:element name="InternalTagsTaxHTField0" ma:index="47" nillable="true" ma:taxonomy="true" ma:internalName="InternalTagsTaxHTField0" ma:taxonomyFieldName="InternalTags" ma:displayName="Internal Tags" ma:readOnly="false" ma:default="" ma:fieldId="{8a85794d-7d47-4106-8b88-9e96b447aed3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8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49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0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1" nillable="true" ma:displayName="Last Complete Version Lookup" ma:default="" ma:list="{AF856932-3D43-4527-996A-E8B3B7B1C37C}" ma:internalName="LastCompleteVersionLookup" ma:readOnly="true" ma:showField="LastCompleteVersion" ma:web="c0164e30-f6e2-4fcb-a5e1-373c3bc191c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2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3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4" nillable="true" ma:displayName="Last Preview Attempt Error" ma:default="" ma:list="{AF856932-3D43-4527-996A-E8B3B7B1C37C}" ma:internalName="LastPreviewErrorLookup" ma:readOnly="true" ma:showField="LastPreviewError" ma:web="c0164e30-f6e2-4fcb-a5e1-373c3bc191c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5" nillable="true" ma:displayName="Last Preview Attempt Result" ma:default="" ma:list="{AF856932-3D43-4527-996A-E8B3B7B1C37C}" ma:internalName="LastPreviewResultLookup" ma:readOnly="true" ma:showField="LastPreviewResult" ma:web="c0164e30-f6e2-4fcb-a5e1-373c3bc191c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6" nillable="true" ma:displayName="Last Preview Attempted On" ma:default="" ma:list="{AF856932-3D43-4527-996A-E8B3B7B1C37C}" ma:internalName="LastPreviewAttemptDateLookup" ma:readOnly="true" ma:showField="LastPreviewAttemptDate" ma:web="c0164e30-f6e2-4fcb-a5e1-373c3bc191c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7" nillable="true" ma:displayName="Last Previewed By" ma:default="" ma:list="{AF856932-3D43-4527-996A-E8B3B7B1C37C}" ma:internalName="LastPreviewedByLookup" ma:readOnly="true" ma:showField="LastPreviewedBy" ma:web="c0164e30-f6e2-4fcb-a5e1-373c3bc191c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8" nillable="true" ma:displayName="Last Previewed Date" ma:default="" ma:list="{AF856932-3D43-4527-996A-E8B3B7B1C37C}" ma:internalName="LastPreviewTimeLookup" ma:readOnly="true" ma:showField="LastPreviewTime" ma:web="c0164e30-f6e2-4fcb-a5e1-373c3bc191c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59" nillable="true" ma:displayName="Last Previewed Version" ma:default="" ma:list="{AF856932-3D43-4527-996A-E8B3B7B1C37C}" ma:internalName="LastPreviewVersionLookup" ma:readOnly="true" ma:showField="LastPreviewVersion" ma:web="c0164e30-f6e2-4fcb-a5e1-373c3bc191c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0" nillable="true" ma:displayName="Last Publish Attempt Error" ma:default="" ma:list="{AF856932-3D43-4527-996A-E8B3B7B1C37C}" ma:internalName="LastPublishErrorLookup" ma:readOnly="true" ma:showField="LastPublishError" ma:web="c0164e30-f6e2-4fcb-a5e1-373c3bc191c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1" nillable="true" ma:displayName="Last Publish Attempt Result" ma:default="" ma:list="{AF856932-3D43-4527-996A-E8B3B7B1C37C}" ma:internalName="LastPublishResultLookup" ma:readOnly="true" ma:showField="LastPublishResult" ma:web="c0164e30-f6e2-4fcb-a5e1-373c3bc191c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2" nillable="true" ma:displayName="Last Publish Attempted On" ma:default="" ma:list="{AF856932-3D43-4527-996A-E8B3B7B1C37C}" ma:internalName="LastPublishAttemptDateLookup" ma:readOnly="true" ma:showField="LastPublishAttemptDate" ma:web="c0164e30-f6e2-4fcb-a5e1-373c3bc191c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3" nillable="true" ma:displayName="Last Published By" ma:default="" ma:list="{AF856932-3D43-4527-996A-E8B3B7B1C37C}" ma:internalName="LastPublishedByLookup" ma:readOnly="true" ma:showField="LastPublishedBy" ma:web="c0164e30-f6e2-4fcb-a5e1-373c3bc191c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4" nillable="true" ma:displayName="Last Published Date" ma:default="" ma:list="{AF856932-3D43-4527-996A-E8B3B7B1C37C}" ma:internalName="LastPublishTimeLookup" ma:readOnly="true" ma:showField="LastPublishTime" ma:web="c0164e30-f6e2-4fcb-a5e1-373c3bc191c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5" nillable="true" ma:displayName="Last Published Version" ma:default="" ma:list="{AF856932-3D43-4527-996A-E8B3B7B1C37C}" ma:internalName="LastPublishVersionLookup" ma:readOnly="true" ma:showField="LastPublishVersion" ma:web="c0164e30-f6e2-4fcb-a5e1-373c3bc191c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6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7" nillable="true" ma:displayName="Legacy Data" ma:default="" ma:internalName="LegacyData" ma:readOnly="false">
      <xsd:simpleType>
        <xsd:restriction base="dms:Note"/>
      </xsd:simpleType>
    </xsd:element>
    <xsd:element name="TPLaunchHelpLink" ma:index="68" nillable="true" ma:displayName="Link to Launch Help Topic" ma:default="" ma:internalName="TPLaunchHelpLink">
      <xsd:simpleType>
        <xsd:restriction base="dms:Text"/>
      </xsd:simpleType>
    </xsd:element>
    <xsd:element name="LocComments" ma:index="69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0" nillable="true" ma:displayName="Loc Last Loc Attempt Version" ma:default="" ma:list="{8EFD8EBB-05C5-42ED-949E-5798BCB984B6}" ma:internalName="LocLastLocAttemptVersionLookup" ma:readOnly="false" ma:showField="LastLocAttemptVersion" ma:web="c0164e30-f6e2-4fcb-a5e1-373c3bc191c6">
      <xsd:simpleType>
        <xsd:restriction base="dms:Lookup"/>
      </xsd:simpleType>
    </xsd:element>
    <xsd:element name="LocLastLocAttemptVersionTypeLookup" ma:index="71" nillable="true" ma:displayName="Loc Last Loc Attempt Version Type" ma:default="" ma:list="{8EFD8EBB-05C5-42ED-949E-5798BCB984B6}" ma:internalName="LocLastLocAttemptVersionTypeLookup" ma:readOnly="true" ma:showField="LastLocAttemptVersionType" ma:web="c0164e30-f6e2-4fcb-a5e1-373c3bc191c6">
      <xsd:simpleType>
        <xsd:restriction base="dms:Lookup"/>
      </xsd:simpleType>
    </xsd:element>
    <xsd:element name="LocManualTestRequired" ma:index="72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3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4" nillable="true" ma:displayName="Loc New Published Version Lookup" ma:default="" ma:list="{8EFD8EBB-05C5-42ED-949E-5798BCB984B6}" ma:internalName="LocNewPublishedVersionLookup" ma:readOnly="true" ma:showField="NewPublishedVersion" ma:web="c0164e30-f6e2-4fcb-a5e1-373c3bc191c6">
      <xsd:simpleType>
        <xsd:restriction base="dms:Lookup"/>
      </xsd:simpleType>
    </xsd:element>
    <xsd:element name="LocOverallHandbackStatusLookup" ma:index="75" nillable="true" ma:displayName="Loc Overall Handback Status" ma:default="" ma:list="{8EFD8EBB-05C5-42ED-949E-5798BCB984B6}" ma:internalName="LocOverallHandbackStatusLookup" ma:readOnly="true" ma:showField="OverallHandbackStatus" ma:web="c0164e30-f6e2-4fcb-a5e1-373c3bc191c6">
      <xsd:simpleType>
        <xsd:restriction base="dms:Lookup"/>
      </xsd:simpleType>
    </xsd:element>
    <xsd:element name="LocOverallLocStatusLookup" ma:index="76" nillable="true" ma:displayName="Loc Overall Localize Status" ma:default="" ma:list="{8EFD8EBB-05C5-42ED-949E-5798BCB984B6}" ma:internalName="LocOverallLocStatusLookup" ma:readOnly="true" ma:showField="OverallLocStatus" ma:web="c0164e30-f6e2-4fcb-a5e1-373c3bc191c6">
      <xsd:simpleType>
        <xsd:restriction base="dms:Lookup"/>
      </xsd:simpleType>
    </xsd:element>
    <xsd:element name="LocOverallPreviewStatusLookup" ma:index="77" nillable="true" ma:displayName="Loc Overall Preview Status" ma:default="" ma:list="{8EFD8EBB-05C5-42ED-949E-5798BCB984B6}" ma:internalName="LocOverallPreviewStatusLookup" ma:readOnly="true" ma:showField="OverallPreviewStatus" ma:web="c0164e30-f6e2-4fcb-a5e1-373c3bc191c6">
      <xsd:simpleType>
        <xsd:restriction base="dms:Lookup"/>
      </xsd:simpleType>
    </xsd:element>
    <xsd:element name="LocOverallPublishStatusLookup" ma:index="78" nillable="true" ma:displayName="Loc Overall Publish Status" ma:default="" ma:list="{8EFD8EBB-05C5-42ED-949E-5798BCB984B6}" ma:internalName="LocOverallPublishStatusLookup" ma:readOnly="true" ma:showField="OverallPublishStatus" ma:web="c0164e30-f6e2-4fcb-a5e1-373c3bc191c6">
      <xsd:simpleType>
        <xsd:restriction base="dms:Lookup"/>
      </xsd:simpleType>
    </xsd:element>
    <xsd:element name="IntlLocPriority" ma:index="79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0" nillable="true" ma:displayName="Loc Processed For Handoffs" ma:default="" ma:list="{8EFD8EBB-05C5-42ED-949E-5798BCB984B6}" ma:internalName="LocProcessedForHandoffsLookup" ma:readOnly="true" ma:showField="ProcessedForHandoffs" ma:web="c0164e30-f6e2-4fcb-a5e1-373c3bc191c6">
      <xsd:simpleType>
        <xsd:restriction base="dms:Lookup"/>
      </xsd:simpleType>
    </xsd:element>
    <xsd:element name="LocProcessedForMarketsLookup" ma:index="81" nillable="true" ma:displayName="Loc Processed For Markets" ma:default="" ma:list="{8EFD8EBB-05C5-42ED-949E-5798BCB984B6}" ma:internalName="LocProcessedForMarketsLookup" ma:readOnly="true" ma:showField="ProcessedForMarkets" ma:web="c0164e30-f6e2-4fcb-a5e1-373c3bc191c6">
      <xsd:simpleType>
        <xsd:restriction base="dms:Lookup"/>
      </xsd:simpleType>
    </xsd:element>
    <xsd:element name="LocPublishedDependentAssetsLookup" ma:index="82" nillable="true" ma:displayName="Loc Published Dependent Assets" ma:default="" ma:list="{8EFD8EBB-05C5-42ED-949E-5798BCB984B6}" ma:internalName="LocPublishedDependentAssetsLookup" ma:readOnly="true" ma:showField="PublishedDependentAssets" ma:web="c0164e30-f6e2-4fcb-a5e1-373c3bc191c6">
      <xsd:simpleType>
        <xsd:restriction base="dms:Lookup"/>
      </xsd:simpleType>
    </xsd:element>
    <xsd:element name="LocPublishedLinkedAssetsLookup" ma:index="83" nillable="true" ma:displayName="Loc Published Linked Assets" ma:default="" ma:list="{8EFD8EBB-05C5-42ED-949E-5798BCB984B6}" ma:internalName="LocPublishedLinkedAssetsLookup" ma:readOnly="true" ma:showField="PublishedLinkedAssets" ma:web="c0164e30-f6e2-4fcb-a5e1-373c3bc191c6">
      <xsd:simpleType>
        <xsd:restriction base="dms:Lookup"/>
      </xsd:simpleType>
    </xsd:element>
    <xsd:element name="LocRecommendedHandoff" ma:index="84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6" nillable="true" ma:taxonomy="true" ma:internalName="LocalizationTagsTaxHTField0" ma:taxonomyFieldName="LocalizationTags" ma:displayName="Localization Tags" ma:readOnly="false" ma:default="" ma:fieldId="{fd2b6ab4-0093-4a89-9931-766d682ba0ad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7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8" nillable="true" ma:displayName="Manager" ma:hidden="true" ma:internalName="Manager" ma:readOnly="false">
      <xsd:simpleType>
        <xsd:restriction base="dms:Text"/>
      </xsd:simpleType>
    </xsd:element>
    <xsd:element name="Markets" ma:index="89" nillable="true" ma:displayName="Markets" ma:default="" ma:description="Leave blank to show in all markets" ma:list="{95283750-1901-4DB4-A125-8ACBF66C0279}" ma:internalName="Markets" ma:readOnly="false" ma:showField="MarketName" ma:web="c0164e30-f6e2-4fcb-a5e1-373c3bc191c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0" nillable="true" ma:displayName="Milestone" ma:default="" ma:internalName="Milestone" ma:readOnly="false">
      <xsd:simpleType>
        <xsd:restriction base="dms:Unknown"/>
      </xsd:simpleType>
    </xsd:element>
    <xsd:element name="TPNamespace" ma:index="93" nillable="true" ma:displayName="Namespace" ma:default="" ma:internalName="TPNamespace">
      <xsd:simpleType>
        <xsd:restriction base="dms:Text"/>
      </xsd:simpleType>
    </xsd:element>
    <xsd:element name="NumericId" ma:index="94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5" nillable="true" ma:displayName="NumOfRatings" ma:default="" ma:list="{AF856932-3D43-4527-996A-E8B3B7B1C37C}" ma:internalName="NumOfRatingsLookup" ma:readOnly="true" ma:showField="NumOfRatings" ma:web="c0164e30-f6e2-4fcb-a5e1-373c3bc191c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6" nillable="true" ma:displayName="OOCacheId" ma:internalName="OOCacheId" ma:readOnly="false">
      <xsd:simpleType>
        <xsd:restriction base="dms:Text"/>
      </xsd:simpleType>
    </xsd:element>
    <xsd:element name="OpenTemplate" ma:index="97" nillable="true" ma:displayName="Open Template" ma:default="true" ma:internalName="OpenTemplate">
      <xsd:simpleType>
        <xsd:restriction base="dms:Boolean"/>
      </xsd:simpleType>
    </xsd:element>
    <xsd:element name="OriginAsset" ma:index="98" nillable="true" ma:displayName="Origin Asset" ma:default="" ma:internalName="OriginAsset" ma:readOnly="false">
      <xsd:simpleType>
        <xsd:restriction base="dms:Text"/>
      </xsd:simpleType>
    </xsd:element>
    <xsd:element name="OriginalRelease" ma:index="99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0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1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2" nillable="true" ma:displayName="Parent Asset Id" ma:default="" ma:internalName="ParentAssetId" ma:readOnly="false">
      <xsd:simpleType>
        <xsd:restriction base="dms:Text"/>
      </xsd:simpleType>
    </xsd:element>
    <xsd:element name="PlannedPubDate" ma:index="103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4" nillable="true" ma:displayName="Policheck Words" ma:default="" ma:internalName="PolicheckWords" ma:readOnly="false">
      <xsd:simpleType>
        <xsd:restriction base="dms:Text"/>
      </xsd:simpleType>
    </xsd:element>
    <xsd:element name="BusinessGroup" ma:index="105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6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7" nillable="true" ma:displayName="Provider" ma:default="" ma:internalName="Provider" ma:readOnly="false">
      <xsd:simpleType>
        <xsd:restriction base="dms:Unknown"/>
      </xsd:simpleType>
    </xsd:element>
    <xsd:element name="Providers" ma:index="108" nillable="true" ma:displayName="Providers" ma:default="" ma:internalName="Providers">
      <xsd:simpleType>
        <xsd:restriction base="dms:Unknown"/>
      </xsd:simpleType>
    </xsd:element>
    <xsd:element name="PublishStatusLookup" ma:index="109" nillable="true" ma:displayName="Publish Status" ma:default="" ma:list="{AF856932-3D43-4527-996A-E8B3B7B1C37C}" ma:internalName="PublishStatusLookup" ma:readOnly="false" ma:showField="PublishStatus" ma:web="c0164e30-f6e2-4fcb-a5e1-373c3bc191c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0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1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2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4" nillable="true" ma:taxonomy="true" ma:internalName="ScenarioTagsTaxHTField0" ma:taxonomyFieldName="ScenarioTags" ma:displayName="Scenarios" ma:readOnly="false" ma:default="" ma:fieldId="{f84cfbcb-8143-476f-b5d8-022224182b94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6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7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8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19" nillable="true" ma:displayName="Submitter ID" ma:default="" ma:internalName="SubmitterId" ma:readOnly="false">
      <xsd:simpleType>
        <xsd:restriction base="dms:Text"/>
      </xsd:simpleType>
    </xsd:element>
    <xsd:element name="TaxCatchAll" ma:index="120" nillable="true" ma:displayName="Taxonomy Catch All Column" ma:hidden="true" ma:list="{660dc607-bbf8-476f-b86a-c9f21b85bb3e}" ma:internalName="TaxCatchAll" ma:showField="CatchAllData" ma:web="c0164e30-f6e2-4fcb-a5e1-373c3bc191c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1" nillable="true" ma:displayName="Taxonomy Catch All Column1" ma:hidden="true" ma:list="{660dc607-bbf8-476f-b86a-c9f21b85bb3e}" ma:internalName="TaxCatchAllLabel" ma:readOnly="true" ma:showField="CatchAllDataLabel" ma:web="c0164e30-f6e2-4fcb-a5e1-373c3bc191c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2" nillable="true" ma:displayName="Template Status" ma:default="" ma:internalName="TemplateStatus">
      <xsd:simpleType>
        <xsd:restriction base="dms:Unknown"/>
      </xsd:simpleType>
    </xsd:element>
    <xsd:element name="TemplateTemplateType" ma:index="123" nillable="true" ma:displayName="Template Type" ma:default="" ma:internalName="TemplateTemplateType">
      <xsd:simpleType>
        <xsd:restriction base="dms:Unknown"/>
      </xsd:simpleType>
    </xsd:element>
    <xsd:element name="ThumbnailAssetId" ma:index="124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5" nillable="true" ma:displayName="Times Cloned" ma:default="" ma:internalName="TimesCloned" ma:readOnly="false">
      <xsd:simpleType>
        <xsd:restriction base="dms:Number"/>
      </xsd:simpleType>
    </xsd:element>
    <xsd:element name="TrustLevel" ma:index="127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8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29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0" nillable="true" ma:displayName="UA Notes" ma:default="" ma:internalName="UANotes" ma:readOnly="false">
      <xsd:simpleType>
        <xsd:restriction base="dms:Note"/>
      </xsd:simpleType>
    </xsd:element>
    <xsd:element name="TPAppVersion" ma:index="131" nillable="true" ma:displayName="Version" ma:default="" ma:internalName="TPAppVersion">
      <xsd:simpleType>
        <xsd:restriction base="dms:Text"/>
      </xsd:simpleType>
    </xsd:element>
    <xsd:element name="VoteCount" ma:index="132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1" ma:displayName="Content Type"/>
        <xsd:element ref="dc:title" minOccurs="0" maxOccurs="1" ma:index="126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AE00848-72BA-4627-B5E5-A96422AACCB7}">
  <ds:schemaRefs>
    <ds:schemaRef ds:uri="http://schemas.microsoft.com/office/2006/metadata/properties"/>
    <ds:schemaRef ds:uri="http://schemas.microsoft.com/office/infopath/2007/PartnerControls"/>
    <ds:schemaRef ds:uri="c0164e30-f6e2-4fcb-a5e1-373c3bc191c6"/>
  </ds:schemaRefs>
</ds:datastoreItem>
</file>

<file path=customXml/itemProps2.xml><?xml version="1.0" encoding="utf-8"?>
<ds:datastoreItem xmlns:ds="http://schemas.openxmlformats.org/officeDocument/2006/customXml" ds:itemID="{743D4FF3-70D0-4951-9F3B-B758C8D4E85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E89005F-5C6C-4C00-9999-0DEFD21E2A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0164e30-f6e2-4fcb-a5e1-373c3bc191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794</Words>
  <Application>Microsoft Office PowerPoint</Application>
  <PresentationFormat>On-screen Show (4:3)</PresentationFormat>
  <Paragraphs>138</Paragraphs>
  <Slides>11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Calibri</vt:lpstr>
      <vt:lpstr>FreesiaUPC</vt:lpstr>
      <vt:lpstr>Tahoma</vt:lpstr>
      <vt:lpstr>Tw Cen MT</vt:lpstr>
      <vt:lpstr>Wingdings</vt:lpstr>
      <vt:lpstr>Wingdings 2</vt:lpstr>
      <vt:lpstr>tf10352479</vt:lpstr>
      <vt:lpstr>กลุ่ม4 : แผนการปฏิบัติที่ดี </vt:lpstr>
      <vt:lpstr>Facilitator</vt:lpstr>
      <vt:lpstr>สมาชิก KM กลุ่ม 4 ที่เข้าร่วมแลกเปลี่ยนเรียนรู้</vt:lpstr>
      <vt:lpstr>สรุป ประเด็นการแลกเปลี่ยนเรียนรู้ ด้านคุณธรรม จริยธรรม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ตัวอย่าง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2018-04-05T00:42:38Z</dcterms:created>
  <dcterms:modified xsi:type="dcterms:W3CDTF">2018-04-05T02:36:16Z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TC101671251033</vt:lpwstr>
  </property>
  <property fmtid="{D5CDD505-2E9C-101B-9397-08002B2CF9AE}" pid="3" name="ContentTypeId">
    <vt:lpwstr>0x010100D0CEEBE0F37842489D6D993FE8FD8A0604009474E9FCFE7DB94596F9220168507702</vt:lpwstr>
  </property>
  <property fmtid="{D5CDD505-2E9C-101B-9397-08002B2CF9AE}" pid="4" name="ImageGenCounter">
    <vt:i4>0</vt:i4>
  </property>
  <property fmtid="{D5CDD505-2E9C-101B-9397-08002B2CF9AE}" pid="5" name="ViolationReportStatus">
    <vt:lpwstr>None</vt:lpwstr>
  </property>
  <property fmtid="{D5CDD505-2E9C-101B-9397-08002B2CF9AE}" pid="6" name="ImageGenStatus">
    <vt:i4>0</vt:i4>
  </property>
  <property fmtid="{D5CDD505-2E9C-101B-9397-08002B2CF9AE}" pid="7" name="PolicheckStatus">
    <vt:i4>0</vt:i4>
  </property>
  <property fmtid="{D5CDD505-2E9C-101B-9397-08002B2CF9AE}" pid="8" name="Applications">
    <vt:lpwstr>67;#Template 12;#53;#PowerPoint 12;#407;#PowerPoint 14</vt:lpwstr>
  </property>
  <property fmtid="{D5CDD505-2E9C-101B-9397-08002B2CF9AE}" pid="9" name="PolicheckCounter">
    <vt:i4>0</vt:i4>
  </property>
  <property fmtid="{D5CDD505-2E9C-101B-9397-08002B2CF9AE}" pid="10" name="APTrustLevel">
    <vt:r8>1</vt:r8>
  </property>
  <property fmtid="{D5CDD505-2E9C-101B-9397-08002B2CF9AE}" pid="11" name="Order">
    <vt:r8>2310800</vt:r8>
  </property>
</Properties>
</file>