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4" r:id="rId4"/>
  </p:sldMasterIdLst>
  <p:notesMasterIdLst>
    <p:notesMasterId r:id="rId16"/>
  </p:notesMasterIdLst>
  <p:sldIdLst>
    <p:sldId id="256" r:id="rId5"/>
    <p:sldId id="257" r:id="rId6"/>
    <p:sldId id="264" r:id="rId7"/>
    <p:sldId id="267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783" autoAdjust="0"/>
  </p:normalViewPr>
  <p:slideViewPr>
    <p:cSldViewPr>
      <p:cViewPr varScale="1">
        <p:scale>
          <a:sx n="67" d="100"/>
          <a:sy n="67" d="100"/>
        </p:scale>
        <p:origin x="139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2447E72A-D913-4DC2-9E0A-E520CE8FCC86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5D78FC6-CE17-4259-A63C-DDFC12E04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69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5D78FC6-CE17-4259-A63C-DDFC12E048FC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920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algn="l" defTabSz="914400">
              <a:buNone/>
            </a:pPr>
            <a:r>
              <a:rPr lang="en-US" sz="1200" b="0" i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รายละเอียดเริ่มต้นของหลักสูตร </a:t>
            </a:r>
            <a:r>
              <a:rPr lang="en-US" sz="1200" b="0" i="0" baseline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และ/หรือหนังสือ/อุปกรณ์การเรียนที่ต้องใช้ในชั้นเรียน/โครงการ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5D78FC6-CE17-4259-A63C-DDFC12E048FC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350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algn="l" defTabSz="914400">
              <a:buNone/>
            </a:pPr>
            <a:r>
              <a:rPr lang="en-US" sz="1200" b="0" i="0" baseline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ตารางที่ออกแบบสำหรับคาบเวลา/วัตถุประสงค์เพิ่มเติม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5D78FC6-CE17-4259-A63C-DDFC12E048FC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87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algn="l" defTabSz="914400">
              <a:buNone/>
            </a:pPr>
            <a:r>
              <a:rPr lang="en-US" sz="1200" b="0" i="0" baseline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บันทึกย่อสำหรับบทนำ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5D78FC6-CE17-4259-A63C-DDFC12E048FC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12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Pr>
        <a:blipFill dpi="0" rotWithShape="1">
          <a:blip r:embed="rId2" cstate="print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fld id="{743653DA-8BF4-4869-96FE-9BCF43372D46}" type="datetime8">
              <a:rPr lang="en-US" smtClean="0"/>
              <a:pPr algn="ctr"/>
              <a:t>4/5/2018 8:54 AM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AC53DF-4216-466D-99A7-94400E6C2A25}" type="slidenum">
              <a:rPr lang="en-US" smtClean="0"/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16DF-213E-421B-92D3-C068DBB023D6}" type="datetime8">
              <a:rPr lang="en-US" smtClean="0">
                <a:solidFill>
                  <a:schemeClr val="tx2"/>
                </a:solidFill>
              </a:rPr>
              <a:pPr/>
              <a:t>4/5/2018 8:54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D3816DF-213E-421B-92D3-C068DBB023D6}" type="datetime8">
              <a:rPr lang="en-US" smtClean="0">
                <a:solidFill>
                  <a:schemeClr val="tx2"/>
                </a:solidFill>
              </a:rPr>
              <a:pPr/>
              <a:t>4/5/2018 8:54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29108-AC8D-4212-9283-60D9E99BF07A}" type="datetime8">
              <a:rPr lang="en-US" smtClean="0"/>
              <a:pPr/>
              <a:t>4/5/2018 8:54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ED3D3-6235-4F4C-B439-DF277FB555A7}" type="datetime8">
              <a:rPr lang="en-US" smtClean="0"/>
              <a:pPr/>
              <a:t>4/5/2018 8:54 AM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B5F1E3E-4B2F-4895-B65E-28B2E64F39F6}" type="datetime8">
              <a:rPr lang="en-US" smtClean="0"/>
              <a:pPr/>
              <a:t>4/5/2018 8:54 AM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085435-8225-4333-BFFA-0096413F0D76}" type="datetime8">
              <a:rPr lang="en-US" smtClean="0"/>
              <a:pPr/>
              <a:t>4/5/2018 8:54 AM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C494-2A87-468C-A21B-CB14FB9ABB00}" type="datetime8">
              <a:rPr lang="en-US" smtClean="0"/>
              <a:pPr/>
              <a:t>4/5/2018 8:54 AM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80FA0-5B31-4864-A2BB-719EA5A679C6}" type="datetime8">
              <a:rPr lang="en-US" smtClean="0"/>
              <a:pPr/>
              <a:t>4/5/2018 8:54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CC0C8-36B8-442A-833D-B6AACE86BB77}" type="datetime8">
              <a:rPr lang="en-US" smtClean="0"/>
              <a:pPr/>
              <a:t>4/5/2018 8:54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2648" y="1755648"/>
            <a:ext cx="1615307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1E20EC5-AC53-4169-941E-EDF10CD23748}" type="datetime8">
              <a:rPr lang="en-US" smtClean="0"/>
              <a:pPr/>
              <a:t>4/5/2018 8:54 AM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8D3816DF-213E-421B-92D3-C068DBB023D6}" type="datetime8">
              <a:rPr lang="en-US" smtClean="0">
                <a:solidFill>
                  <a:schemeClr val="tx2"/>
                </a:solidFill>
              </a:rPr>
              <a:pPr/>
              <a:t>4/5/2018 8:54 AM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pPr algn="ctr"/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ssru%20%20clinical%20evaluation%20tool%20%20%20%20update%20%2009%2001%202517.docx" TargetMode="External"/><Relationship Id="rId2" Type="http://schemas.openxmlformats.org/officeDocument/2006/relationships/hyperlink" Target="1.1%20&#3649;&#3610;&#3610;&#3611;&#3619;&#3632;&#3648;&#3617;&#3636;&#3609;&#3588;&#3640;&#3603;&#3608;&#3619;&#3619;&#3617;&#3592;&#3619;&#3636;&#3618;&#3608;&#3619;&#3619;&#3617;%20&#3616;&#3634;&#3588;&#3607;&#3620;&#3625;&#3598;&#3637;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1331640" y="1124744"/>
            <a:ext cx="6477000" cy="864096"/>
          </a:xfrm>
        </p:spPr>
        <p:txBody>
          <a:bodyPr anchor="t"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th-TH" sz="3600" b="1" dirty="0" smtClean="0">
                <a:solidFill>
                  <a:srgbClr val="3891A7">
                    <a:lumMod val="75000"/>
                  </a:srgbClr>
                </a:solidFill>
                <a:latin typeface="Tahoma" pitchFamily="34" charset="0"/>
                <a:cs typeface="Tahoma" pitchFamily="34" charset="0"/>
              </a:rPr>
              <a:t>กลุ่ม4 </a:t>
            </a:r>
            <a:r>
              <a:rPr lang="en-US" sz="3600" b="1" dirty="0" smtClean="0">
                <a:solidFill>
                  <a:srgbClr val="3891A7">
                    <a:lumMod val="75000"/>
                  </a:srgbClr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th-TH" sz="3600" b="1" dirty="0" smtClean="0">
                <a:solidFill>
                  <a:srgbClr val="3891A7">
                    <a:lumMod val="75000"/>
                  </a:srgbClr>
                </a:solidFill>
                <a:latin typeface="Tahoma" pitchFamily="34" charset="0"/>
                <a:cs typeface="Tahoma" pitchFamily="34" charset="0"/>
              </a:rPr>
              <a:t>แผนการปฏิบัติที่ดี </a:t>
            </a:r>
            <a:endParaRPr lang="en-US" sz="3600" b="1" i="0" baseline="0" dirty="0">
              <a:solidFill>
                <a:srgbClr val="3891A7">
                  <a:lumMod val="75000"/>
                </a:srgb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Rectangle 1"/>
          <p:cNvSpPr txBox="1">
            <a:spLocks/>
          </p:cNvSpPr>
          <p:nvPr/>
        </p:nvSpPr>
        <p:spPr>
          <a:xfrm>
            <a:off x="683568" y="3068960"/>
            <a:ext cx="8064896" cy="86409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cap="all" dirty="0" smtClean="0">
                <a:solidFill>
                  <a:srgbClr val="3891A7">
                    <a:lumMod val="75000"/>
                  </a:srgbClr>
                </a:solidFill>
                <a:latin typeface="Tahoma" pitchFamily="34" charset="0"/>
                <a:ea typeface="+mj-ea"/>
                <a:cs typeface="Tahoma" pitchFamily="34" charset="0"/>
              </a:rPr>
              <a:t>เรื่อง เทคนิคการประเมินผลสัมฤทธิ์ของนักศึกษา ด้านคุณธรรม จริยธรรม </a:t>
            </a:r>
            <a:r>
              <a:rPr lang="en-US" sz="3200" b="1" cap="all" dirty="0" smtClean="0">
                <a:solidFill>
                  <a:srgbClr val="3891A7">
                    <a:lumMod val="75000"/>
                  </a:srgbClr>
                </a:solidFill>
                <a:latin typeface="Tahoma" pitchFamily="34" charset="0"/>
                <a:ea typeface="+mj-ea"/>
                <a:cs typeface="Tahoma" pitchFamily="34" charset="0"/>
              </a:rPr>
              <a:t>TQF 1</a:t>
            </a: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rgbClr val="3891A7">
                  <a:lumMod val="75000"/>
                </a:srgb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492896"/>
            <a:ext cx="898996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u="sng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เทคนิค หรือ วิธีการที่ใช้ในการประเมิน</a:t>
            </a:r>
            <a:endParaRPr lang="en-US" b="1" u="sng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1. การสังเกตพฤติกรรมตามระดับ ที่นักศึกษาควรจะมีตามกรอบหรือพฤติกรรม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ที่สังเกตได้ วัดได้ 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2. เทคนิคกระบวนการกลุ่ม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3. การประเมินแบบมี 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Rubric </a:t>
            </a:r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เกณฑ์ เช่น พูดจริงหรือไม่ สรุปความได้หรือไม่ 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ทั้งนี้การประเมินเรื่องความรู้จะเป็นอีกส่วน เปอร์เซ็นต์ของคะแนนก็จะแตกต่างกันไป 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โดยอาจเน้นเรื่องทักษะทางปัญญาเป็นหลัก แต่ คุณธรรมจริยธรรม 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อาจจะให้น้ำหนักคะแนนน้อยกว่าเล็กน้อย 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4. จัดกิจกรรมในห้องเรียน 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angle 1"/>
          <p:cNvSpPr txBox="1">
            <a:spLocks/>
          </p:cNvSpPr>
          <p:nvPr/>
        </p:nvSpPr>
        <p:spPr>
          <a:xfrm>
            <a:off x="395536" y="332656"/>
            <a:ext cx="8101408" cy="653926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ประเด็นการแลกเปลี่ยนเรียนรู้ ด้านคุณธรรม จริยธรรม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rgbClr val="4F271C"/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8" name="Rectangle 1"/>
          <p:cNvSpPr txBox="1">
            <a:spLocks/>
          </p:cNvSpPr>
          <p:nvPr/>
        </p:nvSpPr>
        <p:spPr>
          <a:xfrm>
            <a:off x="251520" y="1628800"/>
            <a:ext cx="4248472" cy="864096"/>
          </a:xfrm>
          <a:prstGeom prst="rect">
            <a:avLst/>
          </a:prstGeom>
        </p:spPr>
        <p:txBody>
          <a:bodyPr vert="horz" anchor="t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891A7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ด้านความรับผิดชอบ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891A7">
                  <a:lumMod val="75000"/>
                </a:srgb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ตัวอย่าง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>
                <a:hlinkClick r:id="rId2" action="ppaction://hlinkfile"/>
              </a:rPr>
              <a:t>ตัวอย่างแบบ</a:t>
            </a:r>
            <a:r>
              <a:rPr lang="th-TH" dirty="0">
                <a:hlinkClick r:id="rId2" action="ppaction://hlinkfile"/>
              </a:rPr>
              <a:t>ประเมินคุณธรรมจริยธรรม (ภาคทฤษฎี</a:t>
            </a:r>
            <a:r>
              <a:rPr lang="th-TH" dirty="0" smtClean="0">
                <a:hlinkClick r:id="rId2" action="ppaction://hlinkfile"/>
              </a:rPr>
              <a:t>)</a:t>
            </a:r>
            <a:endParaRPr lang="en-US" b="1" dirty="0" smtClean="0"/>
          </a:p>
          <a:p>
            <a:r>
              <a:rPr lang="th-TH" dirty="0" smtClean="0">
                <a:hlinkClick r:id="rId3" action="ppaction://hlinkfile"/>
              </a:rPr>
              <a:t>ตัวอย่างแบบประเมิน </a:t>
            </a:r>
            <a:r>
              <a:rPr lang="en-US" dirty="0" smtClean="0">
                <a:hlinkClick r:id="rId3" action="ppaction://hlinkfile"/>
              </a:rPr>
              <a:t>SSRU</a:t>
            </a:r>
            <a:r>
              <a:rPr lang="en-US" dirty="0" smtClean="0">
                <a:hlinkClick r:id="rId3" action="ppaction://hlinkfile"/>
              </a:rPr>
              <a:t> clinical evaluation tool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9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spcBef>
                <a:spcPts val="0"/>
              </a:spcBef>
              <a:buNone/>
            </a:pPr>
            <a:r>
              <a:rPr lang="en-US" sz="4400" b="0" i="0" dirty="0" smtClean="0">
                <a:solidFill>
                  <a:srgbClr val="4F271C"/>
                </a:solidFill>
                <a:latin typeface="Tahoma" pitchFamily="34" charset="0"/>
                <a:cs typeface="Tahoma" pitchFamily="34" charset="0"/>
              </a:rPr>
              <a:t>Facilitator</a:t>
            </a:r>
            <a:endParaRPr lang="en-US" sz="4400" b="0" i="0" dirty="0">
              <a:solidFill>
                <a:srgbClr val="4F271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016" y="2132856"/>
            <a:ext cx="882047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1.ผศ.ดร. ศันสนีย์ จะสุวรรณ์</a:t>
            </a:r>
            <a:r>
              <a:rPr lang="th-TH" sz="2000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บัณฑิตวิทยาลัย มหาวิทยาลัยราช</a:t>
            </a:r>
            <a:r>
              <a:rPr kumimoji="0" lang="th-TH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ภัฏ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สวน</a:t>
            </a:r>
            <a:r>
              <a:rPr kumimoji="0" lang="th-TH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สุนัน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ทา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2.อ.ดร. ผกามาศ จิรจารุภัทร</a:t>
            </a:r>
            <a:r>
              <a:rPr lang="th-TH" sz="2000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คณะศิลปกรรมศาสตร์ มหาวิทยาลัยราช</a:t>
            </a:r>
            <a:r>
              <a:rPr kumimoji="0" lang="th-TH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ภัฏ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สวน</a:t>
            </a:r>
            <a:r>
              <a:rPr kumimoji="0" lang="th-TH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สุนัน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ทา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3.อ.ทัศนัย เพ็ญสิทธิ์</a:t>
            </a:r>
            <a:r>
              <a:rPr lang="th-TH" sz="2000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    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คณะศิลปกรรมศาสตร์ มหาวิทยาลัยราช</a:t>
            </a:r>
            <a:r>
              <a:rPr kumimoji="0" lang="th-TH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ภัฏ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สวน</a:t>
            </a:r>
            <a:r>
              <a:rPr kumimoji="0" lang="th-TH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สุนัน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ทา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4.อ.ศิริมา  พนาภินันท์	</a:t>
            </a:r>
            <a:r>
              <a:rPr kumimoji="0" lang="th-TH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คณะศิลปกรรมศาสตร์ มหาวิทยาลัยราช</a:t>
            </a:r>
            <a:r>
              <a:rPr kumimoji="0" lang="th-TH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ภัฏ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สวน</a:t>
            </a:r>
            <a:r>
              <a:rPr kumimoji="0" lang="th-TH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สุนัน</a:t>
            </a:r>
            <a:r>
              <a:rPr kumimoji="0" lang="th-TH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ทา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h-TH" sz="3800" dirty="0" smtClean="0">
                <a:solidFill>
                  <a:srgbClr val="4F271C"/>
                </a:solidFill>
                <a:latin typeface="Tahoma" pitchFamily="34" charset="0"/>
                <a:cs typeface="Tahoma" pitchFamily="34" charset="0"/>
              </a:rPr>
              <a:t>สมาชิก </a:t>
            </a:r>
            <a:r>
              <a:rPr lang="en-US" sz="3800" dirty="0" smtClean="0">
                <a:solidFill>
                  <a:srgbClr val="4F271C"/>
                </a:solidFill>
                <a:latin typeface="Tahoma" pitchFamily="34" charset="0"/>
                <a:cs typeface="Tahoma" pitchFamily="34" charset="0"/>
              </a:rPr>
              <a:t>KM </a:t>
            </a:r>
            <a:r>
              <a:rPr lang="th-TH" sz="3800" dirty="0" smtClean="0">
                <a:solidFill>
                  <a:srgbClr val="4F271C"/>
                </a:solidFill>
                <a:latin typeface="Tahoma" pitchFamily="34" charset="0"/>
                <a:cs typeface="Tahoma" pitchFamily="34" charset="0"/>
              </a:rPr>
              <a:t>กลุ่ม 4 </a:t>
            </a:r>
            <a:r>
              <a:rPr lang="th-TH" sz="3800" dirty="0" smtClean="0">
                <a:solidFill>
                  <a:srgbClr val="4F271C"/>
                </a:solidFill>
                <a:latin typeface="Tahoma" pitchFamily="34" charset="0"/>
                <a:cs typeface="Tahoma" pitchFamily="34" charset="0"/>
              </a:rPr>
              <a:t>ที่เข้าร่วมแลกเปลี่ยนเรียนรู้</a:t>
            </a:r>
            <a:endParaRPr lang="en-US" sz="3800" b="0" i="0" dirty="0">
              <a:solidFill>
                <a:srgbClr val="4F271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Rectangle 1"/>
          <p:cNvSpPr txBox="1">
            <a:spLocks/>
          </p:cNvSpPr>
          <p:nvPr/>
        </p:nvSpPr>
        <p:spPr>
          <a:xfrm>
            <a:off x="683568" y="1556792"/>
            <a:ext cx="8064896" cy="86409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400" b="1" cap="all" dirty="0" smtClean="0">
                <a:solidFill>
                  <a:srgbClr val="3891A7">
                    <a:lumMod val="75000"/>
                  </a:srgbClr>
                </a:solidFill>
                <a:latin typeface="Tahoma" pitchFamily="34" charset="0"/>
                <a:ea typeface="+mj-ea"/>
                <a:cs typeface="Tahoma" pitchFamily="34" charset="0"/>
              </a:rPr>
              <a:t>เรื่อง เทคนิคการประเมินผลสัมฤทธิ์ของนักศึกษา ด้านคุณธรรม จริยธรรม </a:t>
            </a:r>
            <a:r>
              <a:rPr lang="en-US" sz="2400" b="1" cap="all" dirty="0" smtClean="0">
                <a:solidFill>
                  <a:srgbClr val="3891A7">
                    <a:lumMod val="75000"/>
                  </a:srgbClr>
                </a:solidFill>
                <a:latin typeface="Tahoma" pitchFamily="34" charset="0"/>
                <a:ea typeface="+mj-ea"/>
                <a:cs typeface="Tahoma" pitchFamily="34" charset="0"/>
              </a:rPr>
              <a:t>TQF 1</a:t>
            </a:r>
            <a:endParaRPr kumimoji="0" lang="en-US" sz="2400" b="1" i="0" u="none" strike="noStrike" kern="1200" cap="all" spc="0" normalizeH="0" baseline="0" noProof="0" dirty="0">
              <a:ln>
                <a:noFill/>
              </a:ln>
              <a:solidFill>
                <a:srgbClr val="3891A7">
                  <a:lumMod val="75000"/>
                </a:srgb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331640" y="2492896"/>
            <a:ext cx="7056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1.นางสาววิ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รมณ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	กาสีวงศ์		มหาวิทยาลัยนครพนม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2.ผศ.เจริญชัย 	หมื่นห่อ		มหาวิทยาลัยนครพนม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3.ดร. 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ฤทธิ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ไกร 	ไชยงาม		มหาวิทยาลัยมหาสารคาม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4.รศ.กิจประมุข 	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ตันตยาภรณ์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มหาวิทยาลัยมหาสารคาม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5.ผศ.ดร.สุทธิพงศ์ 	บุญผดุง		มหาวิทยาลัยราช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ภัฏ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สวน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สุนัน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ทา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6.นายไก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รวิทย์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	สินธุคำมูล	มหาวิทยาลัยราช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ภัฏ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สวน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สุนัน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ทา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7.นาย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พงษ์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เทพ 	ภูเดช		มหาวิทยาลัยราช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ภัฏ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สวน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สุนัน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ทา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8.ผศ.ดร.</a:t>
            </a:r>
            <a:r>
              <a:rPr lang="th-TH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สุร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ศักดิ์ 	แว่นรัมย์		มหาวิทยาลัยอุบลราชธานี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9.ผศ.ดร.สุรีย์ 	ธรรมิกบวร	มหาวิทยาลัยอุบลราชธานี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10.นางสาวเมทินี 	มาเวียง		มหาวิทยาลัยอุบลราชธานี</a:t>
            </a:r>
            <a:endParaRPr lang="th-TH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869950"/>
          </a:xfrm>
        </p:spPr>
        <p:txBody>
          <a:bodyPr>
            <a:no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th-TH" sz="2900" dirty="0" smtClean="0">
                <a:solidFill>
                  <a:srgbClr val="4F271C"/>
                </a:solidFill>
                <a:latin typeface="Tahoma" pitchFamily="34" charset="0"/>
                <a:cs typeface="Tahoma" pitchFamily="34" charset="0"/>
              </a:rPr>
              <a:t>สรุป ประเด็นการแลกเปลี่ยนเรียนรู้ ด้านคุณธรรม จริยธรรม</a:t>
            </a:r>
            <a:endParaRPr lang="en-US" sz="2900" b="0" i="0" dirty="0">
              <a:solidFill>
                <a:srgbClr val="4F271C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2411760" y="1556792"/>
          <a:ext cx="6516215" cy="4565904"/>
        </p:xfrm>
        <a:graphic>
          <a:graphicData uri="http://schemas.openxmlformats.org/drawingml/2006/table">
            <a:tbl>
              <a:tblPr/>
              <a:tblGrid>
                <a:gridCol w="2171607"/>
                <a:gridCol w="2172304"/>
                <a:gridCol w="217230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ประเด็นคุณธรรมจริยธรรม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วิธีสอน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การประเมินผลสัมฤทธิ์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1.ความเมตตา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-ใช้สื่อ </a:t>
                      </a:r>
                      <a:r>
                        <a:rPr lang="en-US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VDO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-Talk Show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1.วิธีสะท้อนแนวคิด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-รับรู้ 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-ตระหนัก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-มุ่งมั่น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2.ความมีวินัย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-การฝึกปฏิบัติ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1.การเข้าเรียน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2.การส่งงาน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3.การเข้าร่วมกิจกรรม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4.การประเมินตนเอง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5.แบบประเมินคุณธรรม จริยธรรม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/>
          </p:cNvSpPr>
          <p:nvPr/>
        </p:nvSpPr>
        <p:spPr>
          <a:xfrm>
            <a:off x="107504" y="116632"/>
            <a:ext cx="8784976" cy="86995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สรุป ประเด็นการแลกเปลี่ยนเรียนรู้ ด้านคุณธรรม จริยธรรม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rgbClr val="4F271C"/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611560" y="2175464"/>
          <a:ext cx="7560841" cy="4565904"/>
        </p:xfrm>
        <a:graphic>
          <a:graphicData uri="http://schemas.openxmlformats.org/drawingml/2006/table">
            <a:tbl>
              <a:tblPr/>
              <a:tblGrid>
                <a:gridCol w="2519741"/>
                <a:gridCol w="2520550"/>
                <a:gridCol w="252055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3.ความรับผิดชอบ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-การทำแผนการเรียนการสอนร่วมกันระหว่างผู้สอนและผู้เรียน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-สร้างความเข้าใจในการเรียน </a:t>
                      </a:r>
                      <a:r>
                        <a:rPr lang="en-US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Activity </a:t>
                      </a: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และการวัดประเมินผล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</a:t>
                      </a:r>
                      <a:r>
                        <a:rPr lang="en-US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Rubric</a:t>
                      </a: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ระบุเกณฑ์ในการประเมินตามที่ตกลงกัน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2.สังเกตพฤติกรรม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3.การทำงานเป็นทีม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4.การมอบหมายงานที่มีการแบ่งหน้าที่ชัดเจนและประเมินตามคุณภาพเป็นกลุ่ม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5.แบบประเมินคุณธรรม จริยธรรม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4.การตรงต่อเวลา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-การมอบหมายงานเป็นกลุ่ม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1.การประเมินจากกิจกรรมโดยใช้แบบประเมิน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611559" y="1527392"/>
          <a:ext cx="7596336" cy="652272"/>
        </p:xfrm>
        <a:graphic>
          <a:graphicData uri="http://schemas.openxmlformats.org/drawingml/2006/table">
            <a:tbl>
              <a:tblPr/>
              <a:tblGrid>
                <a:gridCol w="2531570"/>
                <a:gridCol w="2532383"/>
                <a:gridCol w="253238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ประเด็นคุณธรรมจริยธรรม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วิธีสอน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การประเมินผลสัมฤทธิ์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/>
        </p:nvGraphicFramePr>
        <p:xfrm>
          <a:off x="539552" y="2129428"/>
          <a:ext cx="7632849" cy="4565904"/>
        </p:xfrm>
        <a:graphic>
          <a:graphicData uri="http://schemas.openxmlformats.org/drawingml/2006/table">
            <a:tbl>
              <a:tblPr/>
              <a:tblGrid>
                <a:gridCol w="2543739"/>
                <a:gridCol w="2544555"/>
                <a:gridCol w="254455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5.ความซื่อสัตย์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-การใช้กรณีศึกษา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1.ประเมินจากผลงาน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2.ความครบถ้วนของงาน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3.แบบประเมินคุณธรรม จริยธรรม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6.ความพอเพียง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-การใช้ </a:t>
                      </a:r>
                      <a:r>
                        <a:rPr lang="en-US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Active based Learning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-เน้นกระบวนการจิตตปัญญาศึกษา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-เน้นกิจกรรมฐานคิดและฐานปฏิบัติ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1.การใช้เครื่องมือต่าง ๆ เช่น สมุดบัญชีรับ-จ่าย, สมุดอนุทิน และใบกิจกรรม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7.ความยุติธรรม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-สร้างความเข้าใจในการเรียน </a:t>
                      </a:r>
                      <a:r>
                        <a:rPr lang="en-US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Activity </a:t>
                      </a: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และการวัดประเมินผล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</a:t>
                      </a:r>
                      <a:r>
                        <a:rPr lang="en-US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Rubric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 txBox="1">
            <a:spLocks/>
          </p:cNvSpPr>
          <p:nvPr/>
        </p:nvSpPr>
        <p:spPr>
          <a:xfrm>
            <a:off x="179512" y="548680"/>
            <a:ext cx="8784976" cy="653926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สรุป ประเด็นการแลกเปลี่ยนเรียนรู้ ด้านคุณธรรม จริยธรรม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rgbClr val="4F271C"/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539552" y="1481356"/>
          <a:ext cx="7619196" cy="652272"/>
        </p:xfrm>
        <a:graphic>
          <a:graphicData uri="http://schemas.openxmlformats.org/drawingml/2006/table">
            <a:tbl>
              <a:tblPr/>
              <a:tblGrid>
                <a:gridCol w="2539188"/>
                <a:gridCol w="2540004"/>
                <a:gridCol w="254000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ประเด็นคุณธรรมจริยธรรม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วิธีสอน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การประเมินผลสัมฤทธิ์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/>
        </p:nvGraphicFramePr>
        <p:xfrm>
          <a:off x="539552" y="2348880"/>
          <a:ext cx="7776864" cy="2282952"/>
        </p:xfrm>
        <a:graphic>
          <a:graphicData uri="http://schemas.openxmlformats.org/drawingml/2006/table">
            <a:tbl>
              <a:tblPr/>
              <a:tblGrid>
                <a:gridCol w="2664296"/>
                <a:gridCol w="2448272"/>
                <a:gridCol w="266429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8.จิตสาธารณะและเสียสละ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-การฝึกปฏิบัติ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1.การสังเกตพฤติกรรม</a:t>
                      </a:r>
                      <a:endParaRPr lang="en-US" sz="20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9.จรรยาบรรณวิชาชีพ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-การใช้กรณีศึกษา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-การอภิปราย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บทบาทสมมุติ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-เรียนรู้ด้วยตนเอง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1.แบบประเมินตนเอง เช่น แบบ </a:t>
                      </a:r>
                      <a:r>
                        <a:rPr lang="en-US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MEQ, MCQ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2.สังเกตพฤติกรรม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3.ผลงานและรายงานที่ได้รับมอบหมาย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ตาราง 4"/>
          <p:cNvGraphicFramePr>
            <a:graphicFrameLocks noGrp="1"/>
          </p:cNvGraphicFramePr>
          <p:nvPr/>
        </p:nvGraphicFramePr>
        <p:xfrm>
          <a:off x="539552" y="1700808"/>
          <a:ext cx="7776864" cy="652272"/>
        </p:xfrm>
        <a:graphic>
          <a:graphicData uri="http://schemas.openxmlformats.org/drawingml/2006/table">
            <a:tbl>
              <a:tblPr/>
              <a:tblGrid>
                <a:gridCol w="2664296"/>
                <a:gridCol w="2448272"/>
                <a:gridCol w="266429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ประเด็นคุณธรรมจริยธรรม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วิธีสอน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การประเมินผลสัมฤทธิ์</a:t>
                      </a:r>
                      <a:endParaRPr lang="en-US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 txBox="1">
            <a:spLocks/>
          </p:cNvSpPr>
          <p:nvPr/>
        </p:nvSpPr>
        <p:spPr>
          <a:xfrm>
            <a:off x="179512" y="548680"/>
            <a:ext cx="8784976" cy="653926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สรุป ประเด็นการแลกเปลี่ยนเรียนรู้ ด้านคุณธรรม จริยธรรม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rgbClr val="4F271C"/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/>
          </p:cNvSpPr>
          <p:nvPr/>
        </p:nvSpPr>
        <p:spPr>
          <a:xfrm>
            <a:off x="395536" y="404664"/>
            <a:ext cx="8101408" cy="653926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ประเด็นการแลกเปลี่ยนเรียนรู้ ด้านคุณธรรม จริยธรรม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rgbClr val="4F271C"/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5" name="Rectangle 1"/>
          <p:cNvSpPr txBox="1">
            <a:spLocks/>
          </p:cNvSpPr>
          <p:nvPr/>
        </p:nvSpPr>
        <p:spPr>
          <a:xfrm>
            <a:off x="0" y="1484784"/>
            <a:ext cx="3563888" cy="864096"/>
          </a:xfrm>
          <a:prstGeom prst="rect">
            <a:avLst/>
          </a:prstGeom>
        </p:spPr>
        <p:txBody>
          <a:bodyPr vert="horz" anchor="t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891A7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ด้านความ</a:t>
            </a:r>
            <a:r>
              <a:rPr kumimoji="0" lang="th-TH" sz="3600" b="1" i="0" u="none" strike="noStrike" kern="1200" cap="none" spc="0" normalizeH="0" noProof="0" dirty="0" smtClean="0">
                <a:ln>
                  <a:noFill/>
                </a:ln>
                <a:solidFill>
                  <a:srgbClr val="3891A7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ซื่อสัตย์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891A7">
                  <a:lumMod val="75000"/>
                </a:srgb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523" y="2156078"/>
            <a:ext cx="7548861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u="sng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นิยามของคำว่า ซื่อสัตย์</a:t>
            </a:r>
            <a:endParaRPr lang="en-US" b="1" u="sng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ความซื่อสัตย์ หมายถึง พฤติกรรมที่สะท้อนถึงความซื่อสัตย์ที่มีต่อตนเอง 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ที่มีต่อเพื่อนร่วมงาน ที่มีต่อวิชาชีพและต่อสังคม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u="sng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กรณีศึกษาที่พบในด้านความซื่อสัตย์ </a:t>
            </a:r>
            <a:endParaRPr lang="en-US" b="1" u="sng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1. ลอกรายงานจากเพื่อน 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2. ลอกคำตอบเวลาสอบ 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3. คัดลอกงานโดยไม่อ้างอิง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4. การเขียนรายงานและสร้างหลักฐานเท็จ 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5. โกหกอาจารย์เพื่อผลประโยชน์ของตนเอง</a:t>
            </a:r>
          </a:p>
          <a:p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u="sng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เทคนิค หรือ วิธีการที่ใช้ในการประเมิน</a:t>
            </a:r>
            <a:endParaRPr lang="en-US" b="1" u="sng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1. การใช้ 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Rubric Score</a:t>
            </a: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2. การควบคุมอย่างเข้มงวดตามกฎเกณฑ์ที่กำหนด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3. การสังเกตพฤติกรรม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4. การซักถามในและนอกชั้นเรียน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/>
          </p:cNvSpPr>
          <p:nvPr/>
        </p:nvSpPr>
        <p:spPr>
          <a:xfrm>
            <a:off x="395536" y="404664"/>
            <a:ext cx="8101408" cy="653926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ประเด็นการแลกเปลี่ยนเรียนรู้ ด้านคุณธรรม จริยธรรม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rgbClr val="4F271C"/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5" name="Rectangle 1"/>
          <p:cNvSpPr txBox="1">
            <a:spLocks/>
          </p:cNvSpPr>
          <p:nvPr/>
        </p:nvSpPr>
        <p:spPr>
          <a:xfrm>
            <a:off x="179512" y="1628800"/>
            <a:ext cx="3960440" cy="864096"/>
          </a:xfrm>
          <a:prstGeom prst="rect">
            <a:avLst/>
          </a:prstGeom>
        </p:spPr>
        <p:txBody>
          <a:bodyPr vert="horz" anchor="t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891A7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ด้านความรับผิดชอบ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891A7">
                  <a:lumMod val="75000"/>
                </a:srgb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2348880"/>
            <a:ext cx="897393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u="sng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ขอบข่ายของ คำว่า ความรับผิดชอบ</a:t>
            </a:r>
            <a:endParaRPr lang="en-US" b="1" u="sng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1.1 ความรับผิดชอบต่อตนเอง (งาน, บทบาทและหน้าที่)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1.2 ความรับผิดชอบต่อบุคคลอื่น (เพื่อนร่วมงาน, บุคคลใกล้เคียง, เพื่อนร่วมวิชาชีพ)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1.3 ความรับผิดชอบต่อสังคม</a:t>
            </a:r>
          </a:p>
          <a:p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u="sng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ประเด็นที่พิจารณาในด้าน ความรับผิดชอบ</a:t>
            </a:r>
            <a:endParaRPr lang="en-US" b="1" u="sng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2.1 การเข้าเรียน 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2.2 ส่งงานตรงตามกำหนด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2.3 ตรงต่อเวลา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2.4 จิตสาธารณะ หรือจิตอาสา</a:t>
            </a:r>
            <a:endParaRPr lang="en-U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10352479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c0164e30-f6e2-4fcb-a5e1-373c3bc191c6">english</DirectSourceMarket>
    <MarketSpecific xmlns="c0164e30-f6e2-4fcb-a5e1-373c3bc191c6" xsi:nil="true"/>
    <ApprovalStatus xmlns="c0164e30-f6e2-4fcb-a5e1-373c3bc191c6">InProgress</ApprovalStatus>
    <PrimaryImageGen xmlns="c0164e30-f6e2-4fcb-a5e1-373c3bc191c6">true</PrimaryImageGen>
    <ThumbnailAssetId xmlns="c0164e30-f6e2-4fcb-a5e1-373c3bc191c6" xsi:nil="true"/>
    <NumericId xmlns="c0164e30-f6e2-4fcb-a5e1-373c3bc191c6">-1</NumericId>
    <BusinessGroup xmlns="c0164e30-f6e2-4fcb-a5e1-373c3bc191c6" xsi:nil="true"/>
    <TPFriendlyName xmlns="c0164e30-f6e2-4fcb-a5e1-373c3bc191c6">งานนำเสนอทางวิชาการสำหรับหลักสูตรระดับวิทยาลัย (การออกแบบกระดาษและดินสอ)</TPFriendlyName>
    <SourceTitle xmlns="c0164e30-f6e2-4fcb-a5e1-373c3bc191c6">Academic presentation for college course (paper and pencil design)</SourceTitle>
    <APEditor xmlns="c0164e30-f6e2-4fcb-a5e1-373c3bc191c6">
      <UserInfo>
        <DisplayName>REDMOND\v-luannv</DisplayName>
        <AccountId>82</AccountId>
        <AccountType/>
      </UserInfo>
    </APEditor>
    <OpenTemplate xmlns="c0164e30-f6e2-4fcb-a5e1-373c3bc191c6">true</OpenTemplate>
    <UALocComments xmlns="c0164e30-f6e2-4fcb-a5e1-373c3bc191c6" xsi:nil="true"/>
    <ParentAssetId xmlns="c0164e30-f6e2-4fcb-a5e1-373c3bc191c6" xsi:nil="true"/>
    <PublishStatusLookup xmlns="c0164e30-f6e2-4fcb-a5e1-373c3bc191c6">
      <Value>38988</Value>
      <Value>237651</Value>
    </PublishStatusLookup>
    <IntlLangReviewDate xmlns="c0164e30-f6e2-4fcb-a5e1-373c3bc191c6" xsi:nil="true"/>
    <LastPublishResultLookup xmlns="c0164e30-f6e2-4fcb-a5e1-373c3bc191c6" xsi:nil="true"/>
    <MachineTranslated xmlns="c0164e30-f6e2-4fcb-a5e1-373c3bc191c6">false</MachineTranslated>
    <OriginalSourceMarket xmlns="c0164e30-f6e2-4fcb-a5e1-373c3bc191c6">english</OriginalSourceMarket>
    <ClipArtFilename xmlns="c0164e30-f6e2-4fcb-a5e1-373c3bc191c6" xsi:nil="true"/>
    <APDescription xmlns="c0164e30-f6e2-4fcb-a5e1-373c3bc191c6" xsi:nil="true"/>
    <ContentItem xmlns="c0164e30-f6e2-4fcb-a5e1-373c3bc191c6" xsi:nil="true"/>
    <TPInstallLocation xmlns="c0164e30-f6e2-4fcb-a5e1-373c3bc191c6">{My Templates}</TPInstallLocation>
    <APAuthor xmlns="c0164e30-f6e2-4fcb-a5e1-373c3bc191c6">
      <UserInfo>
        <DisplayName>REDMOND\cynvey</DisplayName>
        <AccountId>141</AccountId>
        <AccountType/>
      </UserInfo>
    </APAuthor>
    <TPAppVersion xmlns="c0164e30-f6e2-4fcb-a5e1-373c3bc191c6">12</TPAppVersion>
    <TPCommandLine xmlns="c0164e30-f6e2-4fcb-a5e1-373c3bc191c6">{PP} /n {FilePath}</TPCommandLine>
    <PublishTargets xmlns="c0164e30-f6e2-4fcb-a5e1-373c3bc191c6">OfficeOnline</PublishTargets>
    <TimesCloned xmlns="c0164e30-f6e2-4fcb-a5e1-373c3bc191c6" xsi:nil="true"/>
    <EditorialStatus xmlns="c0164e30-f6e2-4fcb-a5e1-373c3bc191c6" xsi:nil="true"/>
    <LastModifiedDateTime xmlns="c0164e30-f6e2-4fcb-a5e1-373c3bc191c6" xsi:nil="true"/>
    <TPLaunchHelpLinkType xmlns="c0164e30-f6e2-4fcb-a5e1-373c3bc191c6">Template</TPLaunchHelpLinkType>
    <AssetStart xmlns="c0164e30-f6e2-4fcb-a5e1-373c3bc191c6">2009-01-02T00:00:00+00:00</AssetStart>
    <LastHandOff xmlns="c0164e30-f6e2-4fcb-a5e1-373c3bc191c6" xsi:nil="true"/>
    <AcquiredFrom xmlns="c0164e30-f6e2-4fcb-a5e1-373c3bc191c6" xsi:nil="true"/>
    <Provider xmlns="c0164e30-f6e2-4fcb-a5e1-373c3bc191c6">EY006220130</Provider>
    <TPClientViewer xmlns="c0164e30-f6e2-4fcb-a5e1-373c3bc191c6">Microsoft Office PowerPoint</TPClientViewer>
    <UACurrentWords xmlns="c0164e30-f6e2-4fcb-a5e1-373c3bc191c6">0</UACurrentWords>
    <UALocRecommendation xmlns="c0164e30-f6e2-4fcb-a5e1-373c3bc191c6">Localize</UALocRecommendation>
    <ArtSampleDocs xmlns="c0164e30-f6e2-4fcb-a5e1-373c3bc191c6" xsi:nil="true"/>
    <IsDeleted xmlns="c0164e30-f6e2-4fcb-a5e1-373c3bc191c6">false</IsDeleted>
    <TemplateStatus xmlns="c0164e30-f6e2-4fcb-a5e1-373c3bc191c6" xsi:nil="true"/>
    <UANotes xmlns="c0164e30-f6e2-4fcb-a5e1-373c3bc191c6" xsi:nil="true"/>
    <ShowIn xmlns="c0164e30-f6e2-4fcb-a5e1-373c3bc191c6" xsi:nil="true"/>
    <VoteCount xmlns="c0164e30-f6e2-4fcb-a5e1-373c3bc191c6" xsi:nil="true"/>
    <CSXHash xmlns="c0164e30-f6e2-4fcb-a5e1-373c3bc191c6" xsi:nil="true"/>
    <CSXSubmissionMarket xmlns="c0164e30-f6e2-4fcb-a5e1-373c3bc191c6" xsi:nil="true"/>
    <AssetExpire xmlns="c0164e30-f6e2-4fcb-a5e1-373c3bc191c6">2029-05-12T00:00:00+00:00</AssetExpire>
    <DSATActionTaken xmlns="c0164e30-f6e2-4fcb-a5e1-373c3bc191c6" xsi:nil="true"/>
    <SubmitterId xmlns="c0164e30-f6e2-4fcb-a5e1-373c3bc191c6" xsi:nil="true"/>
    <TPExecutable xmlns="c0164e30-f6e2-4fcb-a5e1-373c3bc191c6" xsi:nil="true"/>
    <AssetType xmlns="c0164e30-f6e2-4fcb-a5e1-373c3bc191c6">TP</AssetType>
    <CSXSubmissionDate xmlns="c0164e30-f6e2-4fcb-a5e1-373c3bc191c6" xsi:nil="true"/>
    <ApprovalLog xmlns="c0164e30-f6e2-4fcb-a5e1-373c3bc191c6" xsi:nil="true"/>
    <BugNumber xmlns="c0164e30-f6e2-4fcb-a5e1-373c3bc191c6" xsi:nil="true"/>
    <CSXUpdate xmlns="c0164e30-f6e2-4fcb-a5e1-373c3bc191c6">false</CSXUpdate>
    <Milestone xmlns="c0164e30-f6e2-4fcb-a5e1-373c3bc191c6" xsi:nil="true"/>
    <OriginAsset xmlns="c0164e30-f6e2-4fcb-a5e1-373c3bc191c6" xsi:nil="true"/>
    <TPComponent xmlns="c0164e30-f6e2-4fcb-a5e1-373c3bc191c6">PPTFiles</TPComponent>
    <AssetId xmlns="c0164e30-f6e2-4fcb-a5e1-373c3bc191c6">TP010352479</AssetId>
    <IntlLocPriority xmlns="c0164e30-f6e2-4fcb-a5e1-373c3bc191c6" xsi:nil="true"/>
    <TPApplication xmlns="c0164e30-f6e2-4fcb-a5e1-373c3bc191c6">PowerPoint</TPApplication>
    <TPLaunchHelpLink xmlns="c0164e30-f6e2-4fcb-a5e1-373c3bc191c6" xsi:nil="true"/>
    <HandoffToMSDN xmlns="c0164e30-f6e2-4fcb-a5e1-373c3bc191c6" xsi:nil="true"/>
    <PlannedPubDate xmlns="c0164e30-f6e2-4fcb-a5e1-373c3bc191c6" xsi:nil="true"/>
    <IntlLangReviewer xmlns="c0164e30-f6e2-4fcb-a5e1-373c3bc191c6" xsi:nil="true"/>
    <CrawlForDependencies xmlns="c0164e30-f6e2-4fcb-a5e1-373c3bc191c6">false</CrawlForDependencies>
    <TrustLevel xmlns="c0164e30-f6e2-4fcb-a5e1-373c3bc191c6">1 Microsoft Managed Content</TrustLevel>
    <IsSearchable xmlns="c0164e30-f6e2-4fcb-a5e1-373c3bc191c6">false</IsSearchable>
    <TPNamespace xmlns="c0164e30-f6e2-4fcb-a5e1-373c3bc191c6">POWERPNT</TPNamespace>
    <Markets xmlns="c0164e30-f6e2-4fcb-a5e1-373c3bc191c6"/>
    <IntlLangReview xmlns="c0164e30-f6e2-4fcb-a5e1-373c3bc191c6" xsi:nil="true"/>
    <OutputCachingOn xmlns="c0164e30-f6e2-4fcb-a5e1-373c3bc191c6">false</OutputCachingOn>
    <UAProjectedTotalWords xmlns="c0164e30-f6e2-4fcb-a5e1-373c3bc191c6" xsi:nil="true"/>
    <LegacyData xmlns="c0164e30-f6e2-4fcb-a5e1-373c3bc191c6" xsi:nil="true"/>
    <Downloads xmlns="c0164e30-f6e2-4fcb-a5e1-373c3bc191c6">0</Downloads>
    <Providers xmlns="c0164e30-f6e2-4fcb-a5e1-373c3bc191c6" xsi:nil="true"/>
    <PolicheckWords xmlns="c0164e30-f6e2-4fcb-a5e1-373c3bc191c6" xsi:nil="true"/>
    <FriendlyTitle xmlns="c0164e30-f6e2-4fcb-a5e1-373c3bc191c6" xsi:nil="true"/>
    <TemplateTemplateType xmlns="c0164e30-f6e2-4fcb-a5e1-373c3bc191c6">PowerPoint 12 Default</TemplateTemplateType>
    <Manager xmlns="c0164e30-f6e2-4fcb-a5e1-373c3bc191c6" xsi:nil="true"/>
    <EditorialTags xmlns="c0164e30-f6e2-4fcb-a5e1-373c3bc191c6" xsi:nil="true"/>
    <OOCacheId xmlns="c0164e30-f6e2-4fcb-a5e1-373c3bc191c6" xsi:nil="true"/>
    <ScenarioTagsTaxHTField0 xmlns="c0164e30-f6e2-4fcb-a5e1-373c3bc191c6">
      <Terms xmlns="http://schemas.microsoft.com/office/infopath/2007/PartnerControls"/>
    </ScenarioTagsTaxHTField0>
    <LocLastLocAttemptVersionTypeLookup xmlns="c0164e30-f6e2-4fcb-a5e1-373c3bc191c6" xsi:nil="true"/>
    <LocComments xmlns="c0164e30-f6e2-4fcb-a5e1-373c3bc191c6" xsi:nil="true"/>
    <LocManualTestRequired xmlns="c0164e30-f6e2-4fcb-a5e1-373c3bc191c6" xsi:nil="true"/>
    <LocProcessedForMarketsLookup xmlns="c0164e30-f6e2-4fcb-a5e1-373c3bc191c6" xsi:nil="true"/>
    <RecommendationsModifier xmlns="c0164e30-f6e2-4fcb-a5e1-373c3bc191c6" xsi:nil="true"/>
    <LocOverallLocStatusLookup xmlns="c0164e30-f6e2-4fcb-a5e1-373c3bc191c6" xsi:nil="true"/>
    <BlockPublish xmlns="c0164e30-f6e2-4fcb-a5e1-373c3bc191c6" xsi:nil="true"/>
    <LocOverallPublishStatusLookup xmlns="c0164e30-f6e2-4fcb-a5e1-373c3bc191c6" xsi:nil="true"/>
    <LocRecommendedHandoff xmlns="c0164e30-f6e2-4fcb-a5e1-373c3bc191c6" xsi:nil="true"/>
    <CampaignTagsTaxHTField0 xmlns="c0164e30-f6e2-4fcb-a5e1-373c3bc191c6">
      <Terms xmlns="http://schemas.microsoft.com/office/infopath/2007/PartnerControls"/>
    </CampaignTagsTaxHTField0>
    <LocLastLocAttemptVersionLookup xmlns="c0164e30-f6e2-4fcb-a5e1-373c3bc191c6">21757</LocLastLocAttemptVersionLookup>
    <InternalTagsTaxHTField0 xmlns="c0164e30-f6e2-4fcb-a5e1-373c3bc191c6">
      <Terms xmlns="http://schemas.microsoft.com/office/infopath/2007/PartnerControls"/>
    </InternalTagsTaxHTField0>
    <LocProcessedForHandoffsLookup xmlns="c0164e30-f6e2-4fcb-a5e1-373c3bc191c6" xsi:nil="true"/>
    <LocalizationTagsTaxHTField0 xmlns="c0164e30-f6e2-4fcb-a5e1-373c3bc191c6">
      <Terms xmlns="http://schemas.microsoft.com/office/infopath/2007/PartnerControls"/>
    </LocalizationTagsTaxHTField0>
    <LocOverallHandbackStatusLookup xmlns="c0164e30-f6e2-4fcb-a5e1-373c3bc191c6" xsi:nil="true"/>
    <LocNewPublishedVersionLookup xmlns="c0164e30-f6e2-4fcb-a5e1-373c3bc191c6" xsi:nil="true"/>
    <LocPublishedDependentAssetsLookup xmlns="c0164e30-f6e2-4fcb-a5e1-373c3bc191c6" xsi:nil="true"/>
    <FeatureTagsTaxHTField0 xmlns="c0164e30-f6e2-4fcb-a5e1-373c3bc191c6">
      <Terms xmlns="http://schemas.microsoft.com/office/infopath/2007/PartnerControls"/>
    </FeatureTagsTaxHTField0>
    <LocOverallPreviewStatusLookup xmlns="c0164e30-f6e2-4fcb-a5e1-373c3bc191c6" xsi:nil="true"/>
    <LocPublishedLinkedAssetsLookup xmlns="c0164e30-f6e2-4fcb-a5e1-373c3bc191c6" xsi:nil="true"/>
    <TaxCatchAll xmlns="c0164e30-f6e2-4fcb-a5e1-373c3bc191c6"/>
    <OriginalRelease xmlns="c0164e30-f6e2-4fcb-a5e1-373c3bc191c6">14</OriginalRelease>
    <LocMarketGroupTiers2 xmlns="c0164e30-f6e2-4fcb-a5e1-373c3bc191c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D0CEEBE0F37842489D6D993FE8FD8A0604009474E9FCFE7DB94596F9220168507702" ma:contentTypeVersion="56" ma:contentTypeDescription="Create a new document." ma:contentTypeScope="" ma:versionID="0c5f6e950f74e8da822328d5552083a0">
  <xsd:schema xmlns:xsd="http://www.w3.org/2001/XMLSchema" xmlns:xs="http://www.w3.org/2001/XMLSchema" xmlns:p="http://schemas.microsoft.com/office/2006/metadata/properties" xmlns:ns2="c0164e30-f6e2-4fcb-a5e1-373c3bc191c6" targetNamespace="http://schemas.microsoft.com/office/2006/metadata/properties" ma:root="true" ma:fieldsID="f53ec9386c10af17528d9cdb678f9f90" ns2:_="">
    <xsd:import namespace="c0164e30-f6e2-4fcb-a5e1-373c3bc191c6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164e30-f6e2-4fcb-a5e1-373c3bc191c6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3bb7ccf3-6c22-489f-873a-b77aa244ba62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95283750-1901-4DB4-A125-8ACBF66C0279}" ma:internalName="CSXSubmissionMarket" ma:readOnly="false" ma:showField="MarketName" ma:web="c0164e30-f6e2-4fcb-a5e1-373c3bc191c6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25ebe6e9-1361-43dd-b4ff-d2862b9e8983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AF856932-3D43-4527-996A-E8B3B7B1C37C}" ma:internalName="InProjectListLookup" ma:readOnly="true" ma:showField="InProjectList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8a85794d-7d47-4106-8b88-9e96b447aed3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AF856932-3D43-4527-996A-E8B3B7B1C37C}" ma:internalName="LastCompleteVersionLookup" ma:readOnly="true" ma:showField="LastCompleteVersion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AF856932-3D43-4527-996A-E8B3B7B1C37C}" ma:internalName="LastPreviewErrorLookup" ma:readOnly="true" ma:showField="LastPreviewError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AF856932-3D43-4527-996A-E8B3B7B1C37C}" ma:internalName="LastPreviewResultLookup" ma:readOnly="true" ma:showField="LastPreviewResult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AF856932-3D43-4527-996A-E8B3B7B1C37C}" ma:internalName="LastPreviewAttemptDateLookup" ma:readOnly="true" ma:showField="LastPreviewAttemptDate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AF856932-3D43-4527-996A-E8B3B7B1C37C}" ma:internalName="LastPreviewedByLookup" ma:readOnly="true" ma:showField="LastPreviewedBy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AF856932-3D43-4527-996A-E8B3B7B1C37C}" ma:internalName="LastPreviewTimeLookup" ma:readOnly="true" ma:showField="LastPreviewTime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AF856932-3D43-4527-996A-E8B3B7B1C37C}" ma:internalName="LastPreviewVersionLookup" ma:readOnly="true" ma:showField="LastPreviewVersion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AF856932-3D43-4527-996A-E8B3B7B1C37C}" ma:internalName="LastPublishErrorLookup" ma:readOnly="true" ma:showField="LastPublishError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AF856932-3D43-4527-996A-E8B3B7B1C37C}" ma:internalName="LastPublishResultLookup" ma:readOnly="true" ma:showField="LastPublishResult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AF856932-3D43-4527-996A-E8B3B7B1C37C}" ma:internalName="LastPublishAttemptDateLookup" ma:readOnly="true" ma:showField="LastPublishAttemptDate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AF856932-3D43-4527-996A-E8B3B7B1C37C}" ma:internalName="LastPublishedByLookup" ma:readOnly="true" ma:showField="LastPublishedBy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AF856932-3D43-4527-996A-E8B3B7B1C37C}" ma:internalName="LastPublishTimeLookup" ma:readOnly="true" ma:showField="LastPublishTime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AF856932-3D43-4527-996A-E8B3B7B1C37C}" ma:internalName="LastPublishVersionLookup" ma:readOnly="true" ma:showField="LastPublishVersion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8EFD8EBB-05C5-42ED-949E-5798BCB984B6}" ma:internalName="LocLastLocAttemptVersionLookup" ma:readOnly="false" ma:showField="LastLocAttemptVersion" ma:web="c0164e30-f6e2-4fcb-a5e1-373c3bc191c6">
      <xsd:simpleType>
        <xsd:restriction base="dms:Lookup"/>
      </xsd:simpleType>
    </xsd:element>
    <xsd:element name="LocLastLocAttemptVersionTypeLookup" ma:index="71" nillable="true" ma:displayName="Loc Last Loc Attempt Version Type" ma:default="" ma:list="{8EFD8EBB-05C5-42ED-949E-5798BCB984B6}" ma:internalName="LocLastLocAttemptVersionTypeLookup" ma:readOnly="true" ma:showField="LastLocAttemptVersionType" ma:web="c0164e30-f6e2-4fcb-a5e1-373c3bc191c6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8EFD8EBB-05C5-42ED-949E-5798BCB984B6}" ma:internalName="LocNewPublishedVersionLookup" ma:readOnly="true" ma:showField="NewPublishedVersion" ma:web="c0164e30-f6e2-4fcb-a5e1-373c3bc191c6">
      <xsd:simpleType>
        <xsd:restriction base="dms:Lookup"/>
      </xsd:simpleType>
    </xsd:element>
    <xsd:element name="LocOverallHandbackStatusLookup" ma:index="75" nillable="true" ma:displayName="Loc Overall Handback Status" ma:default="" ma:list="{8EFD8EBB-05C5-42ED-949E-5798BCB984B6}" ma:internalName="LocOverallHandbackStatusLookup" ma:readOnly="true" ma:showField="OverallHandbackStatus" ma:web="c0164e30-f6e2-4fcb-a5e1-373c3bc191c6">
      <xsd:simpleType>
        <xsd:restriction base="dms:Lookup"/>
      </xsd:simpleType>
    </xsd:element>
    <xsd:element name="LocOverallLocStatusLookup" ma:index="76" nillable="true" ma:displayName="Loc Overall Localize Status" ma:default="" ma:list="{8EFD8EBB-05C5-42ED-949E-5798BCB984B6}" ma:internalName="LocOverallLocStatusLookup" ma:readOnly="true" ma:showField="OverallLocStatus" ma:web="c0164e30-f6e2-4fcb-a5e1-373c3bc191c6">
      <xsd:simpleType>
        <xsd:restriction base="dms:Lookup"/>
      </xsd:simpleType>
    </xsd:element>
    <xsd:element name="LocOverallPreviewStatusLookup" ma:index="77" nillable="true" ma:displayName="Loc Overall Preview Status" ma:default="" ma:list="{8EFD8EBB-05C5-42ED-949E-5798BCB984B6}" ma:internalName="LocOverallPreviewStatusLookup" ma:readOnly="true" ma:showField="OverallPreviewStatus" ma:web="c0164e30-f6e2-4fcb-a5e1-373c3bc191c6">
      <xsd:simpleType>
        <xsd:restriction base="dms:Lookup"/>
      </xsd:simpleType>
    </xsd:element>
    <xsd:element name="LocOverallPublishStatusLookup" ma:index="78" nillable="true" ma:displayName="Loc Overall Publish Status" ma:default="" ma:list="{8EFD8EBB-05C5-42ED-949E-5798BCB984B6}" ma:internalName="LocOverallPublishStatusLookup" ma:readOnly="true" ma:showField="OverallPublishStatus" ma:web="c0164e30-f6e2-4fcb-a5e1-373c3bc191c6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8EFD8EBB-05C5-42ED-949E-5798BCB984B6}" ma:internalName="LocProcessedForHandoffsLookup" ma:readOnly="true" ma:showField="ProcessedForHandoffs" ma:web="c0164e30-f6e2-4fcb-a5e1-373c3bc191c6">
      <xsd:simpleType>
        <xsd:restriction base="dms:Lookup"/>
      </xsd:simpleType>
    </xsd:element>
    <xsd:element name="LocProcessedForMarketsLookup" ma:index="81" nillable="true" ma:displayName="Loc Processed For Markets" ma:default="" ma:list="{8EFD8EBB-05C5-42ED-949E-5798BCB984B6}" ma:internalName="LocProcessedForMarketsLookup" ma:readOnly="true" ma:showField="ProcessedForMarkets" ma:web="c0164e30-f6e2-4fcb-a5e1-373c3bc191c6">
      <xsd:simpleType>
        <xsd:restriction base="dms:Lookup"/>
      </xsd:simpleType>
    </xsd:element>
    <xsd:element name="LocPublishedDependentAssetsLookup" ma:index="82" nillable="true" ma:displayName="Loc Published Dependent Assets" ma:default="" ma:list="{8EFD8EBB-05C5-42ED-949E-5798BCB984B6}" ma:internalName="LocPublishedDependentAssetsLookup" ma:readOnly="true" ma:showField="PublishedDependentAssets" ma:web="c0164e30-f6e2-4fcb-a5e1-373c3bc191c6">
      <xsd:simpleType>
        <xsd:restriction base="dms:Lookup"/>
      </xsd:simpleType>
    </xsd:element>
    <xsd:element name="LocPublishedLinkedAssetsLookup" ma:index="83" nillable="true" ma:displayName="Loc Published Linked Assets" ma:default="" ma:list="{8EFD8EBB-05C5-42ED-949E-5798BCB984B6}" ma:internalName="LocPublishedLinkedAssetsLookup" ma:readOnly="true" ma:showField="PublishedLinkedAssets" ma:web="c0164e30-f6e2-4fcb-a5e1-373c3bc191c6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fd2b6ab4-0093-4a89-9931-766d682ba0ad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95283750-1901-4DB4-A125-8ACBF66C0279}" ma:internalName="Markets" ma:readOnly="false" ma:showField="MarketName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AF856932-3D43-4527-996A-E8B3B7B1C37C}" ma:internalName="NumOfRatingsLookup" ma:readOnly="true" ma:showField="NumOfRatings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AF856932-3D43-4527-996A-E8B3B7B1C37C}" ma:internalName="PublishStatusLookup" ma:readOnly="false" ma:showField="PublishStatus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f84cfbcb-8143-476f-b5d8-022224182b94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660dc607-bbf8-476f-b86a-c9f21b85bb3e}" ma:internalName="TaxCatchAll" ma:showField="CatchAllData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660dc607-bbf8-476f-b86a-c9f21b85bb3e}" ma:internalName="TaxCatchAllLabel" ma:readOnly="true" ma:showField="CatchAllDataLabel" ma:web="c0164e30-f6e2-4fcb-a5e1-373c3bc19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E00848-72BA-4627-B5E5-A96422AACCB7}">
  <ds:schemaRefs>
    <ds:schemaRef ds:uri="http://schemas.microsoft.com/office/2006/metadata/properties"/>
    <ds:schemaRef ds:uri="http://schemas.microsoft.com/office/infopath/2007/PartnerControls"/>
    <ds:schemaRef ds:uri="c0164e30-f6e2-4fcb-a5e1-373c3bc191c6"/>
  </ds:schemaRefs>
</ds:datastoreItem>
</file>

<file path=customXml/itemProps2.xml><?xml version="1.0" encoding="utf-8"?>
<ds:datastoreItem xmlns:ds="http://schemas.openxmlformats.org/officeDocument/2006/customXml" ds:itemID="{743D4FF3-70D0-4951-9F3B-B758C8D4E8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89005F-5C6C-4C00-9999-0DEFD21E2A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164e30-f6e2-4fcb-a5e1-373c3bc191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794</Words>
  <Application>Microsoft Office PowerPoint</Application>
  <PresentationFormat>On-screen Show (4:3)</PresentationFormat>
  <Paragraphs>138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FreesiaUPC</vt:lpstr>
      <vt:lpstr>Tahoma</vt:lpstr>
      <vt:lpstr>Tw Cen MT</vt:lpstr>
      <vt:lpstr>Wingdings</vt:lpstr>
      <vt:lpstr>Wingdings 2</vt:lpstr>
      <vt:lpstr>tf10352479</vt:lpstr>
      <vt:lpstr>กลุ่ม4 : แผนการปฏิบัติที่ดี </vt:lpstr>
      <vt:lpstr>Facilitator</vt:lpstr>
      <vt:lpstr>สมาชิก KM กลุ่ม 4 ที่เข้าร่วมแลกเปลี่ยนเรียนรู้</vt:lpstr>
      <vt:lpstr>สรุป ประเด็นการแลกเปลี่ยนเรียนรู้ ด้านคุณธรรม จริยธรรม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ตัวอย่าง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2018-04-05T00:42:38Z</dcterms:created>
  <dcterms:modified xsi:type="dcterms:W3CDTF">2018-04-05T02:36:16Z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TC101671251033</vt:lpwstr>
  </property>
  <property fmtid="{D5CDD505-2E9C-101B-9397-08002B2CF9AE}" pid="3" name="ContentTypeId">
    <vt:lpwstr>0x010100D0CEEBE0F37842489D6D993FE8FD8A0604009474E9FCFE7DB94596F9220168507702</vt:lpwstr>
  </property>
  <property fmtid="{D5CDD505-2E9C-101B-9397-08002B2CF9AE}" pid="4" name="ImageGenCounter">
    <vt:i4>0</vt:i4>
  </property>
  <property fmtid="{D5CDD505-2E9C-101B-9397-08002B2CF9AE}" pid="5" name="ViolationReportStatus">
    <vt:lpwstr>None</vt:lpwstr>
  </property>
  <property fmtid="{D5CDD505-2E9C-101B-9397-08002B2CF9AE}" pid="6" name="ImageGenStatus">
    <vt:i4>0</vt:i4>
  </property>
  <property fmtid="{D5CDD505-2E9C-101B-9397-08002B2CF9AE}" pid="7" name="PolicheckStatus">
    <vt:i4>0</vt:i4>
  </property>
  <property fmtid="{D5CDD505-2E9C-101B-9397-08002B2CF9AE}" pid="8" name="Applications">
    <vt:lpwstr>67;#Template 12;#53;#PowerPoint 12;#407;#PowerPoint 14</vt:lpwstr>
  </property>
  <property fmtid="{D5CDD505-2E9C-101B-9397-08002B2CF9AE}" pid="9" name="PolicheckCounter">
    <vt:i4>0</vt:i4>
  </property>
  <property fmtid="{D5CDD505-2E9C-101B-9397-08002B2CF9AE}" pid="10" name="APTrustLevel">
    <vt:r8>1</vt:r8>
  </property>
  <property fmtid="{D5CDD505-2E9C-101B-9397-08002B2CF9AE}" pid="11" name="Order">
    <vt:r8>2310800</vt:r8>
  </property>
</Properties>
</file>